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4" r:id="rId26"/>
    <p:sldId id="286" r:id="rId27"/>
  </p:sldIdLst>
  <p:sldSz cx="12192000" cy="6858000"/>
  <p:notesSz cx="6858000" cy="9144000"/>
  <p:embeddedFontLs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gI3ZnROBsxoj5FwJRmHFBkeapH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17427-56CC-4A7C-B22E-15843A44AA14}">
  <a:tblStyle styleId="{C2417427-56CC-4A7C-B22E-15843A44AA1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9"/>
    <p:restoredTop sz="94719"/>
  </p:normalViewPr>
  <p:slideViewPr>
    <p:cSldViewPr snapToGrid="0">
      <p:cViewPr>
        <p:scale>
          <a:sx n="159" d="100"/>
          <a:sy n="159" d="100"/>
        </p:scale>
        <p:origin x="-2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Budweiser’s current offerings fall in the range of 2.4% with the Select 55 and the 5% with the classic Budweiser beer.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can see that there’s clearly demand here that isn’t necessarily currently being met, which presents us with an opportunity that we’ll explore later in this presentation </a:t>
            </a:r>
            <a:endParaRPr dirty="0"/>
          </a:p>
        </p:txBody>
      </p:sp>
      <p:sp>
        <p:nvSpPr>
          <p:cNvPr id="179" name="Google Shape;1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9e83b31ad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f9e83b31ad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9e83b31a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f9e83b31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9e83b31ad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f9e83b31ad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800"/>
              </a:spcBef>
              <a:spcAft>
                <a:spcPts val="0"/>
              </a:spcAft>
              <a:buClr>
                <a:schemeClr val="dk1"/>
              </a:buClr>
              <a:buSzPts val="1100"/>
              <a:buFont typeface="Arial"/>
              <a:buNone/>
            </a:pPr>
            <a:r>
              <a:rPr lang="en-US" sz="1200" dirty="0">
                <a:solidFill>
                  <a:srgbClr val="333333"/>
                </a:solidFill>
                <a:highlight>
                  <a:schemeClr val="lt1"/>
                </a:highlight>
              </a:rPr>
              <a:t>Findings</a:t>
            </a:r>
            <a:endParaRPr sz="1200" dirty="0">
              <a:solidFill>
                <a:srgbClr val="333333"/>
              </a:solidFill>
              <a:highlight>
                <a:schemeClr val="lt1"/>
              </a:highlight>
            </a:endParaRPr>
          </a:p>
          <a:p>
            <a:pPr marL="457200" lvl="0" indent="-295275" algn="l" rtl="0">
              <a:lnSpc>
                <a:spcPct val="115000"/>
              </a:lnSpc>
              <a:spcBef>
                <a:spcPts val="800"/>
              </a:spcBef>
              <a:spcAft>
                <a:spcPts val="0"/>
              </a:spcAft>
              <a:buClr>
                <a:srgbClr val="333333"/>
              </a:buClr>
              <a:buSzPts val="1050"/>
              <a:buChar char="●"/>
            </a:pPr>
            <a:r>
              <a:rPr lang="en-US" sz="1050" dirty="0">
                <a:solidFill>
                  <a:srgbClr val="333333"/>
                </a:solidFill>
                <a:highlight>
                  <a:schemeClr val="lt1"/>
                </a:highlight>
              </a:rPr>
              <a:t>Markets in California and Colorado locations appear oversaturated - it may not make sense to introduce a new Budweiser IPA into these brewing locations</a:t>
            </a:r>
            <a:endParaRPr sz="1050" dirty="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dirty="0">
                <a:solidFill>
                  <a:srgbClr val="333333"/>
                </a:solidFill>
                <a:highlight>
                  <a:schemeClr val="lt1"/>
                </a:highlight>
              </a:rPr>
              <a:t>The Texas, Midwest, New England, and Virginia locations all have moderate counts of IPA breweries in the area. This may indicate interest in IPAs by the local populace, and it may be worth investigating further to see if it makes sense to introduce a Budweiser IPA.</a:t>
            </a:r>
            <a:endParaRPr sz="1050" dirty="0">
              <a:solidFill>
                <a:srgbClr val="333333"/>
              </a:solidFill>
              <a:highlight>
                <a:schemeClr val="lt1"/>
              </a:highlight>
            </a:endParaRPr>
          </a:p>
          <a:p>
            <a:pPr marL="457200" lvl="0" indent="-295275" algn="l" rtl="0">
              <a:lnSpc>
                <a:spcPct val="115000"/>
              </a:lnSpc>
              <a:spcBef>
                <a:spcPts val="0"/>
              </a:spcBef>
              <a:spcAft>
                <a:spcPts val="0"/>
              </a:spcAft>
              <a:buClr>
                <a:srgbClr val="333333"/>
              </a:buClr>
              <a:buSzPts val="1050"/>
              <a:buChar char="●"/>
            </a:pPr>
            <a:r>
              <a:rPr lang="en-US" sz="1050" dirty="0">
                <a:solidFill>
                  <a:srgbClr val="333333"/>
                </a:solidFill>
                <a:highlight>
                  <a:schemeClr val="lt1"/>
                </a:highlight>
              </a:rPr>
              <a:t>The Georgia and Florida Budweiser Breweries are in an area where wither there are almost </a:t>
            </a:r>
            <a:r>
              <a:rPr lang="en-US" sz="1050" b="1" dirty="0">
                <a:solidFill>
                  <a:srgbClr val="333333"/>
                </a:solidFill>
                <a:highlight>
                  <a:schemeClr val="lt1"/>
                </a:highlight>
              </a:rPr>
              <a:t>no</a:t>
            </a:r>
            <a:r>
              <a:rPr lang="en-US" sz="1050" dirty="0">
                <a:solidFill>
                  <a:srgbClr val="333333"/>
                </a:solidFill>
                <a:highlight>
                  <a:schemeClr val="lt1"/>
                </a:highlight>
              </a:rPr>
              <a:t> IPA breweries, or they are adjacent to this market. It would be worth investigating demand for IPAs in this area. If it exists, it would be strongly recommended to introduce a new Budweiser IPA into these locations to take advantage of this opportunity.</a:t>
            </a:r>
            <a:endParaRPr sz="1050" dirty="0">
              <a:solidFill>
                <a:srgbClr val="333333"/>
              </a:solidFill>
              <a:highlight>
                <a:schemeClr val="lt1"/>
              </a:highlight>
            </a:endParaRPr>
          </a:p>
          <a:p>
            <a:pPr marL="0" lvl="0" indent="0" algn="l" rtl="0">
              <a:spcBef>
                <a:spcPts val="80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254" name="Google Shape;25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So we’ve explored areas of potential release along with the benefits of doing business here, but we still have the question: “Why an IPA?”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Largest share of craft beer sales  - in 2020, IPAs made up a disproportionately large percent of all craft beer sales.</a:t>
            </a:r>
          </a:p>
          <a:p>
            <a:pPr marL="0" lvl="0" indent="0" algn="l" rtl="0">
              <a:lnSpc>
                <a:spcPct val="100000"/>
              </a:lnSpc>
              <a:spcBef>
                <a:spcPts val="0"/>
              </a:spcBef>
              <a:spcAft>
                <a:spcPts val="0"/>
              </a:spcAft>
              <a:buSzPts val="1100"/>
              <a:buNone/>
            </a:pPr>
            <a:r>
              <a:rPr lang="en-US" dirty="0"/>
              <a:t>What does this tell us? People want an IPA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Secondly, IPAs have a wide range of flavor and alcohol content. This means that there are a lot of options for introducing a new beer into an unsaturated market like the south east.</a:t>
            </a:r>
          </a:p>
          <a:p>
            <a:pPr marL="0" lvl="0" indent="0" algn="l" rtl="0">
              <a:lnSpc>
                <a:spcPct val="100000"/>
              </a:lnSpc>
              <a:spcBef>
                <a:spcPts val="0"/>
              </a:spcBef>
              <a:spcAft>
                <a:spcPts val="0"/>
              </a:spcAft>
              <a:buSzPts val="1100"/>
              <a:buNone/>
            </a:pPr>
            <a:endParaRPr dirty="0"/>
          </a:p>
        </p:txBody>
      </p:sp>
      <p:sp>
        <p:nvSpPr>
          <p:cNvPr id="305" name="Google Shape;30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Lastly, the southeast is severely lacking in terms of variety for IPAs.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example, if Budweiser were to test a unique Imperial IPA with higher ABV and IBU.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It would be a novel style in these areas that has we’ve already demonstrated has a high demand based on other markets in the country.</a:t>
            </a:r>
            <a:endParaRPr dirty="0"/>
          </a:p>
        </p:txBody>
      </p:sp>
      <p:sp>
        <p:nvSpPr>
          <p:cNvPr id="314" name="Google Shape;3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aa44ac42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Population is growing rapidly in the Southeast region</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Southeast states are business-friendly, with lower Corporate tax rates</a:t>
            </a: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IPAs are a popular and growing segment within the Craft Beer industry, and the SE is in desperate need of options!</a:t>
            </a:r>
          </a:p>
          <a:p>
            <a:pPr marL="457200" marR="0" lvl="0" indent="-457200" algn="l" rtl="0">
              <a:lnSpc>
                <a:spcPct val="150000"/>
              </a:lnSpc>
              <a:spcBef>
                <a:spcPts val="0"/>
              </a:spcBef>
              <a:spcAft>
                <a:spcPts val="0"/>
              </a:spcAft>
              <a:buClr>
                <a:schemeClr val="dk1"/>
              </a:buClr>
              <a:buSzPts val="1800"/>
              <a:buFont typeface="Noto Sans Symbols"/>
              <a:buChar char="▪"/>
            </a:pP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none" strike="noStrike" cap="none" dirty="0">
                <a:solidFill>
                  <a:schemeClr val="dk1"/>
                </a:solidFill>
                <a:latin typeface="Calibri"/>
                <a:ea typeface="Calibri"/>
                <a:cs typeface="Calibri"/>
                <a:sym typeface="Calibri"/>
              </a:rPr>
              <a:t>Budweiser has existing breweries in Cartersville, Georgia &amp; Jackson, Florida today</a:t>
            </a:r>
            <a:endParaRPr lang="en-US" sz="800" b="0" i="0" u="none" strike="noStrike" cap="none" dirty="0">
              <a:solidFill>
                <a:srgbClr val="000000"/>
              </a:solidFill>
              <a:latin typeface="Arial"/>
              <a:ea typeface="Arial"/>
              <a:cs typeface="Arial"/>
              <a:sym typeface="Arial"/>
            </a:endParaRPr>
          </a:p>
          <a:p>
            <a:pPr marL="457200" marR="0" lvl="0" indent="-457200" algn="l" rtl="0">
              <a:lnSpc>
                <a:spcPct val="150000"/>
              </a:lnSpc>
              <a:spcBef>
                <a:spcPts val="0"/>
              </a:spcBef>
              <a:spcAft>
                <a:spcPts val="0"/>
              </a:spcAft>
              <a:buClr>
                <a:schemeClr val="dk1"/>
              </a:buClr>
              <a:buSzPts val="1800"/>
              <a:buFont typeface="Noto Sans Symbols"/>
              <a:buChar char="▪"/>
            </a:pPr>
            <a:r>
              <a:rPr lang="en-US" sz="1100" b="1" i="0" u="sng" strike="noStrike" cap="none" dirty="0">
                <a:solidFill>
                  <a:schemeClr val="dk1"/>
                </a:solidFill>
                <a:latin typeface="Calibri"/>
                <a:ea typeface="Calibri"/>
                <a:cs typeface="Calibri"/>
                <a:sym typeface="Calibri"/>
              </a:rPr>
              <a:t>Combine existing synergies, take advantage of regional advantages</a:t>
            </a:r>
            <a:r>
              <a:rPr lang="en-US" sz="1100" b="1" i="0" u="none" strike="noStrike" cap="none" dirty="0">
                <a:solidFill>
                  <a:schemeClr val="dk1"/>
                </a:solidFill>
                <a:latin typeface="Calibri"/>
                <a:ea typeface="Calibri"/>
                <a:cs typeface="Calibri"/>
                <a:sym typeface="Calibri"/>
              </a:rPr>
              <a:t>: Introduce and expand IPA production in Georgia and/or Florida to market to the Southeast region…and beyond</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351" name="Google Shape;351;gfaa44ac4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66" name="Google Shape;36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we can see see here, there’s quite a bit of representation on the west coast, which can be expected based on the microbrewery boom of the past decade. That said, it looks like most breweries are clustered fairly close together, since the top 10 states contain over 50% of all breweries.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can see here Budweiser’s representation among this distribution – fairly spread out throughout the country while still remaining competitive on the west coast.</a:t>
            </a:r>
            <a:endParaRPr dirty="0"/>
          </a:p>
        </p:txBody>
      </p:sp>
      <p:sp>
        <p:nvSpPr>
          <p:cNvPr id="112" name="Google Shape;1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Medians tended to fall around the 5% - 6% range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Which is right where Budweiser falls</a:t>
            </a:r>
            <a:endParaRPr dirty="0"/>
          </a:p>
        </p:txBody>
      </p:sp>
      <p:sp>
        <p:nvSpPr>
          <p:cNvPr id="142" name="Google Shape;1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IBU tends to fall 35 – 45 range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Budweiser is at the far low end of this spectrum, which is something that we will explore a little later on</a:t>
            </a:r>
            <a:endParaRPr dirty="0"/>
          </a:p>
        </p:txBody>
      </p:sp>
      <p:sp>
        <p:nvSpPr>
          <p:cNvPr id="150" name="Google Shape;15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youtube.com/watch?v=_vWOHAwDpAE"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taxfoundation.org/publications/state-corporate-income-tax-rates-and-bracket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64168" y="25777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title"/>
          </p:nvPr>
        </p:nvSpPr>
        <p:spPr>
          <a:xfrm>
            <a:off x="1002283" y="2060199"/>
            <a:ext cx="5744188" cy="27369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3200"/>
              <a:buNone/>
            </a:pPr>
            <a:r>
              <a:rPr lang="en-US" sz="3200" b="1" u="sng" dirty="0">
                <a:solidFill>
                  <a:schemeClr val="dk1"/>
                </a:solidFill>
                <a:latin typeface="Arial"/>
                <a:ea typeface="Arial"/>
                <a:cs typeface="Arial"/>
                <a:sym typeface="Arial"/>
              </a:rPr>
              <a:t>Data Analysis</a:t>
            </a:r>
            <a:br>
              <a:rPr lang="en-US" sz="32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700" b="1" dirty="0">
                <a:solidFill>
                  <a:schemeClr val="dk1"/>
                </a:solidFill>
                <a:latin typeface="Arial"/>
                <a:ea typeface="Arial"/>
                <a:cs typeface="Arial"/>
                <a:sym typeface="Arial"/>
              </a:rPr>
              <a:t>Craft Beer: Breweries, ABV/IBU and Other Statistics</a:t>
            </a:r>
            <a:br>
              <a:rPr lang="en-US" sz="3000" b="1" dirty="0">
                <a:solidFill>
                  <a:schemeClr val="dk1"/>
                </a:solidFill>
                <a:latin typeface="Arial"/>
                <a:ea typeface="Arial"/>
                <a:cs typeface="Arial"/>
                <a:sym typeface="Arial"/>
              </a:rPr>
            </a:br>
            <a:br>
              <a:rPr lang="en-US" sz="3000" b="1" dirty="0">
                <a:solidFill>
                  <a:schemeClr val="dk1"/>
                </a:solidFill>
                <a:latin typeface="Arial"/>
                <a:ea typeface="Arial"/>
                <a:cs typeface="Arial"/>
                <a:sym typeface="Arial"/>
              </a:rPr>
            </a:br>
            <a:r>
              <a:rPr lang="en-US" sz="2000" i="1" dirty="0">
                <a:solidFill>
                  <a:schemeClr val="dk1"/>
                </a:solidFill>
                <a:latin typeface="Arial"/>
                <a:ea typeface="Arial"/>
                <a:cs typeface="Arial"/>
                <a:sym typeface="Arial"/>
              </a:rPr>
              <a:t>Prepared by the Cerberus Company</a:t>
            </a:r>
            <a:endParaRPr dirty="0"/>
          </a:p>
        </p:txBody>
      </p:sp>
      <p:grpSp>
        <p:nvGrpSpPr>
          <p:cNvPr id="86" name="Google Shape;86;p1"/>
          <p:cNvGrpSpPr/>
          <p:nvPr/>
        </p:nvGrpSpPr>
        <p:grpSpPr>
          <a:xfrm>
            <a:off x="0" y="3048031"/>
            <a:ext cx="731521" cy="673460"/>
            <a:chOff x="3940602" y="308034"/>
            <a:chExt cx="2116791" cy="3428999"/>
          </a:xfrm>
        </p:grpSpPr>
        <p:sp>
          <p:nvSpPr>
            <p:cNvPr id="87" name="Google Shape;87;p1"/>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 name="Google Shape;88;p1"/>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 name="Google Shape;89;p1"/>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90" name="Google Shape;90;p1"/>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1"/>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 name="Google Shape;92;p1"/>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3" name="Google Shape;93;p1"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94" name="Google Shape;94;p1"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
        <p:nvSpPr>
          <p:cNvPr id="2" name="TextBox 1">
            <a:extLst>
              <a:ext uri="{FF2B5EF4-FFF2-40B4-BE49-F238E27FC236}">
                <a16:creationId xmlns:a16="http://schemas.microsoft.com/office/drawing/2014/main" id="{3B806006-EA84-434A-B443-CEEBC6E12DA6}"/>
              </a:ext>
            </a:extLst>
          </p:cNvPr>
          <p:cNvSpPr txBox="1"/>
          <p:nvPr/>
        </p:nvSpPr>
        <p:spPr>
          <a:xfrm>
            <a:off x="1002283" y="4797164"/>
            <a:ext cx="4403906" cy="738664"/>
          </a:xfrm>
          <a:prstGeom prst="rect">
            <a:avLst/>
          </a:prstGeom>
          <a:noFill/>
        </p:spPr>
        <p:txBody>
          <a:bodyPr wrap="square" rtlCol="0">
            <a:spAutoFit/>
          </a:bodyPr>
          <a:lstStyle/>
          <a:p>
            <a:r>
              <a:rPr lang="en-US" b="1" dirty="0"/>
              <a:t>Presentation Video:</a:t>
            </a:r>
          </a:p>
          <a:p>
            <a:endParaRPr lang="en-US" dirty="0"/>
          </a:p>
          <a:p>
            <a:r>
              <a:rPr lang="en-US" i="1" dirty="0">
                <a:hlinkClick r:id="rId5"/>
              </a:rPr>
              <a:t>https://</a:t>
            </a:r>
            <a:r>
              <a:rPr lang="en-US" i="1" dirty="0" err="1">
                <a:hlinkClick r:id="rId5"/>
              </a:rPr>
              <a:t>www.youtube.com</a:t>
            </a:r>
            <a:r>
              <a:rPr lang="en-US" i="1" dirty="0">
                <a:hlinkClick r:id="rId5"/>
              </a:rPr>
              <a:t>/</a:t>
            </a:r>
            <a:r>
              <a:rPr lang="en-US" i="1" dirty="0" err="1">
                <a:hlinkClick r:id="rId5"/>
              </a:rPr>
              <a:t>watch?v</a:t>
            </a:r>
            <a:r>
              <a:rPr lang="en-US" i="1" dirty="0">
                <a:hlinkClick r:id="rId5"/>
              </a:rPr>
              <a:t>=_</a:t>
            </a:r>
            <a:r>
              <a:rPr lang="en-US" i="1" dirty="0" err="1">
                <a:hlinkClick r:id="rId5"/>
              </a:rPr>
              <a:t>vWOHAwDpAE</a:t>
            </a:r>
            <a:endParaRPr lang="en-US"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68" name="Google Shape;168;p27"/>
          <p:cNvSpPr txBox="1"/>
          <p:nvPr/>
        </p:nvSpPr>
        <p:spPr>
          <a:xfrm>
            <a:off x="2442343" y="1997839"/>
            <a:ext cx="7273158"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Oregon’s Astoria Brewing Company out of Astoria has the Bitter Bitch Imperial IPA with 138 IBUs; the most bitter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Kentucky’s Against the Grain Brewery out of Louisville has the London Balling English </a:t>
            </a:r>
            <a:r>
              <a:rPr lang="en-US" sz="1400" b="1" i="0" u="none" strike="noStrike" cap="none" dirty="0" err="1">
                <a:solidFill>
                  <a:srgbClr val="000000"/>
                </a:solidFill>
                <a:latin typeface="Arial"/>
                <a:ea typeface="Arial"/>
                <a:cs typeface="Arial"/>
                <a:sym typeface="Arial"/>
              </a:rPr>
              <a:t>Barleywine</a:t>
            </a:r>
            <a:r>
              <a:rPr lang="en-US" sz="1400" b="1" i="0" u="none" strike="noStrike" cap="none" dirty="0">
                <a:solidFill>
                  <a:srgbClr val="000000"/>
                </a:solidFill>
                <a:latin typeface="Arial"/>
                <a:ea typeface="Arial"/>
                <a:cs typeface="Arial"/>
                <a:sym typeface="Arial"/>
              </a:rPr>
              <a:t> with an ABV of 12.5%; The highest ABV beer from our analysis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Note: </a:t>
            </a:r>
            <a:r>
              <a:rPr lang="en-US" sz="1200" b="0" i="1" u="none" strike="noStrike" cap="none" dirty="0">
                <a:solidFill>
                  <a:srgbClr val="000000"/>
                </a:solidFill>
                <a:latin typeface="Arial"/>
                <a:ea typeface="Arial"/>
                <a:cs typeface="Arial"/>
                <a:sym typeface="Arial"/>
              </a:rPr>
              <a:t>Colorado’s </a:t>
            </a:r>
            <a:r>
              <a:rPr lang="en-US" sz="1200" b="0" i="1" u="none" strike="noStrike" cap="none" dirty="0" err="1">
                <a:solidFill>
                  <a:srgbClr val="000000"/>
                </a:solidFill>
                <a:latin typeface="Arial"/>
                <a:ea typeface="Arial"/>
                <a:cs typeface="Arial"/>
                <a:sym typeface="Arial"/>
              </a:rPr>
              <a:t>UpSlope</a:t>
            </a:r>
            <a:r>
              <a:rPr lang="en-US" sz="1200" b="0" i="1" u="none" strike="noStrike" cap="none" dirty="0">
                <a:solidFill>
                  <a:srgbClr val="000000"/>
                </a:solidFill>
                <a:latin typeface="Arial"/>
                <a:ea typeface="Arial"/>
                <a:cs typeface="Arial"/>
                <a:sym typeface="Arial"/>
              </a:rPr>
              <a:t> Brewing Company out of Boulder has the Lee Hill Series Vol. 5 </a:t>
            </a:r>
            <a:r>
              <a:rPr lang="en-US" sz="1200" b="0" i="1" u="none" strike="noStrike" cap="none" dirty="0" err="1">
                <a:solidFill>
                  <a:srgbClr val="000000"/>
                </a:solidFill>
                <a:latin typeface="Arial"/>
                <a:ea typeface="Arial"/>
                <a:cs typeface="Arial"/>
                <a:sym typeface="Arial"/>
              </a:rPr>
              <a:t>Quadrupel</a:t>
            </a:r>
            <a:r>
              <a:rPr lang="en-US" sz="1200" b="0" i="1" u="none" strike="noStrike" cap="none" dirty="0">
                <a:solidFill>
                  <a:srgbClr val="000000"/>
                </a:solidFill>
                <a:latin typeface="Arial"/>
                <a:ea typeface="Arial"/>
                <a:cs typeface="Arial"/>
                <a:sym typeface="Arial"/>
              </a:rPr>
              <a:t> Ale, with an ABV of 12.8%. However, it has no associated IBU, so is not included in our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1" u="none" strike="noStrike" cap="none" dirty="0">
                <a:solidFill>
                  <a:srgbClr val="000000"/>
                </a:solidFill>
                <a:latin typeface="Arial"/>
                <a:ea typeface="Arial"/>
                <a:cs typeface="Arial"/>
                <a:sym typeface="Arial"/>
              </a:rPr>
            </a:br>
            <a:endParaRPr sz="1400" b="0" i="1" u="none" strike="noStrike" cap="none" dirty="0">
              <a:solidFill>
                <a:srgbClr val="000000"/>
              </a:solidFill>
              <a:latin typeface="Arial"/>
              <a:ea typeface="Arial"/>
              <a:cs typeface="Arial"/>
              <a:sym typeface="Arial"/>
            </a:endParaRPr>
          </a:p>
        </p:txBody>
      </p:sp>
      <p:pic>
        <p:nvPicPr>
          <p:cNvPr id="169" name="Google Shape;169;p27"/>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75" name="Google Shape;175;p28"/>
          <p:cNvSpPr txBox="1"/>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Calibri"/>
              <a:buNone/>
            </a:pPr>
            <a:r>
              <a:rPr lang="en-US" sz="4800" b="1" i="0" u="none" strike="noStrike" cap="none">
                <a:solidFill>
                  <a:schemeClr val="dk1"/>
                </a:solidFill>
                <a:latin typeface="Calibri"/>
                <a:ea typeface="Calibri"/>
                <a:cs typeface="Calibri"/>
                <a:sym typeface="Calibri"/>
              </a:rPr>
              <a:t>ABV Statistical Summary</a:t>
            </a:r>
            <a:br>
              <a:rPr lang="en-US" sz="4800" b="1" i="0" u="none" strike="noStrike" cap="none">
                <a:solidFill>
                  <a:schemeClr val="dk1"/>
                </a:solidFill>
                <a:latin typeface="Calibri"/>
                <a:ea typeface="Calibri"/>
                <a:cs typeface="Calibri"/>
                <a:sym typeface="Calibri"/>
              </a:rPr>
            </a:br>
            <a:br>
              <a:rPr lang="en-US" sz="4800" b="1" i="0" u="none" strike="noStrike" cap="none">
                <a:solidFill>
                  <a:schemeClr val="dk1"/>
                </a:solidFill>
                <a:latin typeface="Calibri"/>
                <a:ea typeface="Calibri"/>
                <a:cs typeface="Calibri"/>
                <a:sym typeface="Calibri"/>
              </a:rPr>
            </a:br>
            <a:r>
              <a:rPr lang="en-US" sz="4800" b="0" i="1" u="none" strike="noStrike" cap="none">
                <a:solidFill>
                  <a:schemeClr val="dk1"/>
                </a:solidFill>
                <a:latin typeface="Calibri"/>
                <a:ea typeface="Calibri"/>
                <a:cs typeface="Calibri"/>
                <a:sym typeface="Calibri"/>
              </a:rPr>
              <a:t> </a:t>
            </a:r>
            <a:endParaRPr sz="6000" b="0" i="0" u="none" strike="noStrike" cap="none">
              <a:solidFill>
                <a:schemeClr val="dk1"/>
              </a:solidFill>
              <a:latin typeface="Calibri"/>
              <a:ea typeface="Calibri"/>
              <a:cs typeface="Calibri"/>
              <a:sym typeface="Calibri"/>
            </a:endParaRPr>
          </a:p>
        </p:txBody>
      </p:sp>
      <p:pic>
        <p:nvPicPr>
          <p:cNvPr id="176" name="Google Shape;176;p28"/>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 descr="Chart, histogram&#10;&#10;Description automatically generated"/>
          <p:cNvPicPr preferRelativeResize="0"/>
          <p:nvPr/>
        </p:nvPicPr>
        <p:blipFill rotWithShape="1">
          <a:blip r:embed="rId3">
            <a:alphaModFix/>
          </a:blip>
          <a:srcRect/>
          <a:stretch/>
        </p:blipFill>
        <p:spPr>
          <a:xfrm>
            <a:off x="353034" y="551131"/>
            <a:ext cx="8077377" cy="5755736"/>
          </a:xfrm>
          <a:prstGeom prst="rect">
            <a:avLst/>
          </a:prstGeom>
          <a:noFill/>
          <a:ln>
            <a:noFill/>
          </a:ln>
        </p:spPr>
      </p:pic>
      <p:sp>
        <p:nvSpPr>
          <p:cNvPr id="182" name="Google Shape;182;p2"/>
          <p:cNvSpPr txBox="1"/>
          <p:nvPr/>
        </p:nvSpPr>
        <p:spPr>
          <a:xfrm>
            <a:off x="8291865" y="442920"/>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83" name="Google Shape;183;p2"/>
          <p:cNvSpPr txBox="1"/>
          <p:nvPr/>
        </p:nvSpPr>
        <p:spPr>
          <a:xfrm>
            <a:off x="8077377" y="1609349"/>
            <a:ext cx="2912533"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Evidence of right skewness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Majority of beer falls around the 4.5% - 6% ABV range</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Budweiser has an ABV of 5%; falling in the normal range for US Beer</a:t>
            </a:r>
            <a:endParaRPr sz="1400" b="0" i="0" u="none" strike="noStrike" cap="none">
              <a:solidFill>
                <a:srgbClr val="000000"/>
              </a:solidFill>
              <a:latin typeface="Arial"/>
              <a:ea typeface="Arial"/>
              <a:cs typeface="Arial"/>
              <a:sym typeface="Arial"/>
            </a:endParaRPr>
          </a:p>
        </p:txBody>
      </p:sp>
      <p:pic>
        <p:nvPicPr>
          <p:cNvPr id="184" name="Google Shape;184;p2"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85" name="Google Shape;185;p2"/>
          <p:cNvPicPr preferRelativeResize="0"/>
          <p:nvPr/>
        </p:nvPicPr>
        <p:blipFill rotWithShape="1">
          <a:blip r:embed="rId5">
            <a:alphaModFix/>
          </a:blip>
          <a:srcRect/>
          <a:stretch/>
        </p:blipFill>
        <p:spPr>
          <a:xfrm>
            <a:off x="0" y="3020323"/>
            <a:ext cx="206282" cy="722376"/>
          </a:xfrm>
          <a:prstGeom prst="rect">
            <a:avLst/>
          </a:prstGeom>
          <a:noFill/>
          <a:ln>
            <a:noFill/>
          </a:ln>
        </p:spPr>
      </p:pic>
      <p:grpSp>
        <p:nvGrpSpPr>
          <p:cNvPr id="5" name="Group 4">
            <a:extLst>
              <a:ext uri="{FF2B5EF4-FFF2-40B4-BE49-F238E27FC236}">
                <a16:creationId xmlns:a16="http://schemas.microsoft.com/office/drawing/2014/main" id="{D75E2775-D85C-3145-8871-E69FE59C72ED}"/>
              </a:ext>
            </a:extLst>
          </p:cNvPr>
          <p:cNvGrpSpPr/>
          <p:nvPr/>
        </p:nvGrpSpPr>
        <p:grpSpPr>
          <a:xfrm>
            <a:off x="1125521" y="1073791"/>
            <a:ext cx="1751903" cy="4562274"/>
            <a:chOff x="1125521" y="1073791"/>
            <a:chExt cx="1751903" cy="4562274"/>
          </a:xfrm>
        </p:grpSpPr>
        <p:cxnSp>
          <p:nvCxnSpPr>
            <p:cNvPr id="7" name="Straight Connector 6">
              <a:extLst>
                <a:ext uri="{FF2B5EF4-FFF2-40B4-BE49-F238E27FC236}">
                  <a16:creationId xmlns:a16="http://schemas.microsoft.com/office/drawing/2014/main" id="{74998D97-4226-C741-AD1C-CB5D0B5FD9B8}"/>
                </a:ext>
              </a:extLst>
            </p:cNvPr>
            <p:cNvCxnSpPr>
              <a:cxnSpLocks/>
            </p:cNvCxnSpPr>
            <p:nvPr/>
          </p:nvCxnSpPr>
          <p:spPr>
            <a:xfrm flipV="1">
              <a:off x="2877424" y="1073791"/>
              <a:ext cx="0" cy="4562274"/>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Straight Connector 9">
              <a:extLst>
                <a:ext uri="{FF2B5EF4-FFF2-40B4-BE49-F238E27FC236}">
                  <a16:creationId xmlns:a16="http://schemas.microsoft.com/office/drawing/2014/main" id="{173180BF-2E9A-7740-A360-6889B47096AB}"/>
                </a:ext>
              </a:extLst>
            </p:cNvPr>
            <p:cNvCxnSpPr>
              <a:cxnSpLocks/>
            </p:cNvCxnSpPr>
            <p:nvPr/>
          </p:nvCxnSpPr>
          <p:spPr>
            <a:xfrm flipV="1">
              <a:off x="1125521" y="1073791"/>
              <a:ext cx="0" cy="4562274"/>
            </a:xfrm>
            <a:prstGeom prst="line">
              <a:avLst/>
            </a:prstGeom>
          </p:spPr>
          <p:style>
            <a:lnRef idx="2">
              <a:schemeClr val="accent4"/>
            </a:lnRef>
            <a:fillRef idx="0">
              <a:schemeClr val="accent4"/>
            </a:fillRef>
            <a:effectRef idx="1">
              <a:schemeClr val="accent4"/>
            </a:effectRef>
            <a:fontRef idx="minor">
              <a:schemeClr val="tx1"/>
            </a:fontRef>
          </p:style>
        </p:cxnSp>
        <p:sp>
          <p:nvSpPr>
            <p:cNvPr id="4" name="Rectangle 3">
              <a:extLst>
                <a:ext uri="{FF2B5EF4-FFF2-40B4-BE49-F238E27FC236}">
                  <a16:creationId xmlns:a16="http://schemas.microsoft.com/office/drawing/2014/main" id="{9BC2E322-8B2E-F14B-B12D-871A90D3501B}"/>
                </a:ext>
              </a:extLst>
            </p:cNvPr>
            <p:cNvSpPr/>
            <p:nvPr/>
          </p:nvSpPr>
          <p:spPr>
            <a:xfrm>
              <a:off x="1125521" y="1073791"/>
              <a:ext cx="1751901" cy="4562274"/>
            </a:xfrm>
            <a:prstGeom prst="rect">
              <a:avLst/>
            </a:prstGeom>
            <a:solidFill>
              <a:srgbClr val="FFC000">
                <a:alpha val="34902"/>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 descr="Chart, bar chart&#10;&#10;Description automatically generated"/>
          <p:cNvPicPr preferRelativeResize="0"/>
          <p:nvPr/>
        </p:nvPicPr>
        <p:blipFill rotWithShape="1">
          <a:blip r:embed="rId3">
            <a:alphaModFix/>
          </a:blip>
          <a:srcRect/>
          <a:stretch/>
        </p:blipFill>
        <p:spPr>
          <a:xfrm>
            <a:off x="348015" y="570643"/>
            <a:ext cx="7943850" cy="5716714"/>
          </a:xfrm>
          <a:prstGeom prst="rect">
            <a:avLst/>
          </a:prstGeom>
          <a:noFill/>
          <a:ln>
            <a:noFill/>
          </a:ln>
        </p:spPr>
      </p:pic>
      <p:sp>
        <p:nvSpPr>
          <p:cNvPr id="191" name="Google Shape;191;p3"/>
          <p:cNvSpPr txBox="1"/>
          <p:nvPr/>
        </p:nvSpPr>
        <p:spPr>
          <a:xfrm>
            <a:off x="8291865" y="245612"/>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192" name="Google Shape;192;p3"/>
          <p:cNvSpPr txBox="1"/>
          <p:nvPr/>
        </p:nvSpPr>
        <p:spPr>
          <a:xfrm>
            <a:off x="8291865" y="996542"/>
            <a:ext cx="2912533"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Min: 2.7%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1</a:t>
            </a:r>
            <a:r>
              <a:rPr lang="en-US" sz="1800" b="0" i="0" u="none" strike="noStrike" cap="none" baseline="30000">
                <a:solidFill>
                  <a:schemeClr val="dk1"/>
                </a:solidFill>
                <a:latin typeface="Calibri"/>
                <a:ea typeface="Calibri"/>
                <a:cs typeface="Calibri"/>
                <a:sym typeface="Calibri"/>
              </a:rPr>
              <a:t>st</a:t>
            </a:r>
            <a:r>
              <a:rPr lang="en-US" sz="1800" b="0" i="0" u="none" strike="noStrike" cap="none">
                <a:solidFill>
                  <a:schemeClr val="dk1"/>
                </a:solidFill>
                <a:latin typeface="Calibri"/>
                <a:ea typeface="Calibri"/>
                <a:cs typeface="Calibri"/>
                <a:sym typeface="Calibri"/>
              </a:rPr>
              <a:t> Quartile: 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Median: 5.7%</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3</a:t>
            </a:r>
            <a:r>
              <a:rPr lang="en-US" sz="1800" b="0" i="0" u="none" strike="noStrike" cap="none" baseline="30000">
                <a:solidFill>
                  <a:schemeClr val="dk1"/>
                </a:solidFill>
                <a:latin typeface="Calibri"/>
                <a:ea typeface="Calibri"/>
                <a:cs typeface="Calibri"/>
                <a:sym typeface="Calibri"/>
              </a:rPr>
              <a:t>rd</a:t>
            </a:r>
            <a:r>
              <a:rPr lang="en-US" sz="1800" b="0" i="0" u="none" strike="noStrike" cap="none">
                <a:solidFill>
                  <a:schemeClr val="dk1"/>
                </a:solidFill>
                <a:latin typeface="Calibri"/>
                <a:ea typeface="Calibri"/>
                <a:cs typeface="Calibri"/>
                <a:sym typeface="Calibri"/>
              </a:rPr>
              <a:t> Quartile: 6.8%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Max: 12.5%</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Range: 9.8%</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Mean: 5.991%</a:t>
            </a:r>
            <a:endParaRPr sz="1400" b="0" i="0" u="none" strike="noStrike" cap="none">
              <a:solidFill>
                <a:srgbClr val="000000"/>
              </a:solidFill>
              <a:latin typeface="Arial"/>
              <a:ea typeface="Arial"/>
              <a:cs typeface="Arial"/>
              <a:sym typeface="Arial"/>
            </a:endParaRPr>
          </a:p>
        </p:txBody>
      </p:sp>
      <p:sp>
        <p:nvSpPr>
          <p:cNvPr id="193" name="Google Shape;193;p3"/>
          <p:cNvSpPr txBox="1"/>
          <p:nvPr/>
        </p:nvSpPr>
        <p:spPr>
          <a:xfrm>
            <a:off x="8291865" y="5141417"/>
            <a:ext cx="331875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chemeClr val="dk1"/>
                </a:solidFill>
                <a:latin typeface="Calibri"/>
                <a:ea typeface="Calibri"/>
                <a:cs typeface="Calibri"/>
                <a:sym typeface="Calibri"/>
              </a:rPr>
              <a:t>Note: </a:t>
            </a:r>
            <a:r>
              <a:rPr lang="en-US" sz="1200" b="0" i="1" u="none" strike="noStrike" cap="none">
                <a:solidFill>
                  <a:schemeClr val="dk1"/>
                </a:solidFill>
                <a:latin typeface="Calibri"/>
                <a:ea typeface="Calibri"/>
                <a:cs typeface="Calibri"/>
                <a:sym typeface="Calibri"/>
              </a:rPr>
              <a:t>Summary statistics based on beer data with complete ABV/IBU documentation. Beers not completely documented are not included in these findings.</a:t>
            </a:r>
            <a:endParaRPr sz="1400" b="0" i="0" u="none" strike="noStrike" cap="none">
              <a:solidFill>
                <a:srgbClr val="000000"/>
              </a:solidFill>
              <a:latin typeface="Arial"/>
              <a:ea typeface="Arial"/>
              <a:cs typeface="Arial"/>
              <a:sym typeface="Arial"/>
            </a:endParaRPr>
          </a:p>
        </p:txBody>
      </p:sp>
      <p:pic>
        <p:nvPicPr>
          <p:cNvPr id="194" name="Google Shape;194;p3"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95" name="Google Shape;195;p3"/>
          <p:cNvPicPr preferRelativeResize="0"/>
          <p:nvPr/>
        </p:nvPicPr>
        <p:blipFill rotWithShape="1">
          <a:blip r:embed="rId5">
            <a:alphaModFix/>
          </a:blip>
          <a:srcRect/>
          <a:stretch/>
        </p:blipFill>
        <p:spPr>
          <a:xfrm>
            <a:off x="0" y="3020323"/>
            <a:ext cx="206282" cy="722376"/>
          </a:xfrm>
          <a:prstGeom prst="rect">
            <a:avLst/>
          </a:prstGeom>
          <a:noFill/>
          <a:ln>
            <a:noFill/>
          </a:ln>
        </p:spPr>
      </p:pic>
      <p:grpSp>
        <p:nvGrpSpPr>
          <p:cNvPr id="4" name="Group 3">
            <a:extLst>
              <a:ext uri="{FF2B5EF4-FFF2-40B4-BE49-F238E27FC236}">
                <a16:creationId xmlns:a16="http://schemas.microsoft.com/office/drawing/2014/main" id="{1F55517E-DE1B-A649-AD32-A8B385025688}"/>
              </a:ext>
            </a:extLst>
          </p:cNvPr>
          <p:cNvGrpSpPr/>
          <p:nvPr/>
        </p:nvGrpSpPr>
        <p:grpSpPr>
          <a:xfrm>
            <a:off x="911452" y="3034330"/>
            <a:ext cx="2730517" cy="716513"/>
            <a:chOff x="911452" y="3034330"/>
            <a:chExt cx="2730517" cy="716513"/>
          </a:xfrm>
        </p:grpSpPr>
        <p:sp>
          <p:nvSpPr>
            <p:cNvPr id="2" name="Oval 1">
              <a:extLst>
                <a:ext uri="{FF2B5EF4-FFF2-40B4-BE49-F238E27FC236}">
                  <a16:creationId xmlns:a16="http://schemas.microsoft.com/office/drawing/2014/main" id="{E1A01454-6E6E-9C4D-81C2-EB53905B9A2E}"/>
                </a:ext>
              </a:extLst>
            </p:cNvPr>
            <p:cNvSpPr/>
            <p:nvPr/>
          </p:nvSpPr>
          <p:spPr>
            <a:xfrm>
              <a:off x="2759978" y="3329597"/>
              <a:ext cx="92279" cy="1038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C148A3-49CC-D24F-A8A4-AFA1C8F96893}"/>
                </a:ext>
              </a:extLst>
            </p:cNvPr>
            <p:cNvSpPr/>
            <p:nvPr/>
          </p:nvSpPr>
          <p:spPr>
            <a:xfrm>
              <a:off x="987602" y="3329597"/>
              <a:ext cx="92279" cy="1038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EA33AF-C994-184C-A2DD-62E6AFA1919B}"/>
                </a:ext>
              </a:extLst>
            </p:cNvPr>
            <p:cNvSpPr/>
            <p:nvPr/>
          </p:nvSpPr>
          <p:spPr>
            <a:xfrm>
              <a:off x="2230571" y="3329597"/>
              <a:ext cx="92279" cy="1038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9BAFB95-CC99-7F4A-91D8-FEC1D310F5E6}"/>
                </a:ext>
              </a:extLst>
            </p:cNvPr>
            <p:cNvSpPr txBox="1"/>
            <p:nvPr/>
          </p:nvSpPr>
          <p:spPr>
            <a:xfrm>
              <a:off x="911452" y="3381511"/>
              <a:ext cx="905571" cy="369332"/>
            </a:xfrm>
            <a:prstGeom prst="rect">
              <a:avLst/>
            </a:prstGeom>
            <a:noFill/>
          </p:spPr>
          <p:txBody>
            <a:bodyPr wrap="square" rtlCol="0">
              <a:spAutoFit/>
            </a:bodyPr>
            <a:lstStyle/>
            <a:p>
              <a:r>
                <a:rPr lang="en-US" sz="900" b="1" i="1" dirty="0">
                  <a:solidFill>
                    <a:schemeClr val="tx1"/>
                  </a:solidFill>
                </a:rPr>
                <a:t>Budweiser Select 55</a:t>
              </a:r>
            </a:p>
          </p:txBody>
        </p:sp>
        <p:sp>
          <p:nvSpPr>
            <p:cNvPr id="14" name="TextBox 13">
              <a:extLst>
                <a:ext uri="{FF2B5EF4-FFF2-40B4-BE49-F238E27FC236}">
                  <a16:creationId xmlns:a16="http://schemas.microsoft.com/office/drawing/2014/main" id="{CF979042-58EF-BE42-8852-09B08B06741F}"/>
                </a:ext>
              </a:extLst>
            </p:cNvPr>
            <p:cNvSpPr txBox="1"/>
            <p:nvPr/>
          </p:nvSpPr>
          <p:spPr>
            <a:xfrm>
              <a:off x="1777785" y="3034330"/>
              <a:ext cx="905571" cy="369332"/>
            </a:xfrm>
            <a:prstGeom prst="rect">
              <a:avLst/>
            </a:prstGeom>
            <a:noFill/>
          </p:spPr>
          <p:txBody>
            <a:bodyPr wrap="square" rtlCol="0">
              <a:spAutoFit/>
            </a:bodyPr>
            <a:lstStyle/>
            <a:p>
              <a:r>
                <a:rPr lang="en-US" sz="900" b="1" i="1" dirty="0">
                  <a:solidFill>
                    <a:schemeClr val="tx1"/>
                  </a:solidFill>
                </a:rPr>
                <a:t>Budweiser Select</a:t>
              </a:r>
            </a:p>
          </p:txBody>
        </p:sp>
        <p:sp>
          <p:nvSpPr>
            <p:cNvPr id="15" name="TextBox 14">
              <a:extLst>
                <a:ext uri="{FF2B5EF4-FFF2-40B4-BE49-F238E27FC236}">
                  <a16:creationId xmlns:a16="http://schemas.microsoft.com/office/drawing/2014/main" id="{F0933341-E5D0-274B-9725-1A42CBD12E6F}"/>
                </a:ext>
              </a:extLst>
            </p:cNvPr>
            <p:cNvSpPr txBox="1"/>
            <p:nvPr/>
          </p:nvSpPr>
          <p:spPr>
            <a:xfrm>
              <a:off x="2736398" y="3355620"/>
              <a:ext cx="905571" cy="230832"/>
            </a:xfrm>
            <a:prstGeom prst="rect">
              <a:avLst/>
            </a:prstGeom>
            <a:noFill/>
          </p:spPr>
          <p:txBody>
            <a:bodyPr wrap="square" rtlCol="0">
              <a:spAutoFit/>
            </a:bodyPr>
            <a:lstStyle/>
            <a:p>
              <a:r>
                <a:rPr lang="en-US" sz="900" b="1" i="1" dirty="0">
                  <a:solidFill>
                    <a:schemeClr val="tx1"/>
                  </a:solidFill>
                </a:rPr>
                <a:t>Budweiser</a:t>
              </a:r>
            </a:p>
          </p:txBody>
        </p:sp>
        <p:sp>
          <p:nvSpPr>
            <p:cNvPr id="16" name="TextBox 15">
              <a:extLst>
                <a:ext uri="{FF2B5EF4-FFF2-40B4-BE49-F238E27FC236}">
                  <a16:creationId xmlns:a16="http://schemas.microsoft.com/office/drawing/2014/main" id="{BCD9895A-A8B1-0046-9EA7-3687ECA0C2B1}"/>
                </a:ext>
              </a:extLst>
            </p:cNvPr>
            <p:cNvSpPr txBox="1"/>
            <p:nvPr/>
          </p:nvSpPr>
          <p:spPr>
            <a:xfrm>
              <a:off x="958589" y="3158576"/>
              <a:ext cx="905571" cy="230832"/>
            </a:xfrm>
            <a:prstGeom prst="rect">
              <a:avLst/>
            </a:prstGeom>
            <a:noFill/>
          </p:spPr>
          <p:txBody>
            <a:bodyPr wrap="square" rtlCol="0">
              <a:spAutoFit/>
            </a:bodyPr>
            <a:lstStyle/>
            <a:p>
              <a:r>
                <a:rPr lang="en-US" sz="900" b="1" i="1" dirty="0">
                  <a:solidFill>
                    <a:schemeClr val="tx1"/>
                  </a:solidFill>
                </a:rPr>
                <a:t>2.4%</a:t>
              </a:r>
            </a:p>
          </p:txBody>
        </p:sp>
        <p:sp>
          <p:nvSpPr>
            <p:cNvPr id="17" name="TextBox 16">
              <a:extLst>
                <a:ext uri="{FF2B5EF4-FFF2-40B4-BE49-F238E27FC236}">
                  <a16:creationId xmlns:a16="http://schemas.microsoft.com/office/drawing/2014/main" id="{9931F48D-538F-5F49-A744-64A03E6A435C}"/>
                </a:ext>
              </a:extLst>
            </p:cNvPr>
            <p:cNvSpPr txBox="1"/>
            <p:nvPr/>
          </p:nvSpPr>
          <p:spPr>
            <a:xfrm>
              <a:off x="2155911" y="3389408"/>
              <a:ext cx="905571" cy="230832"/>
            </a:xfrm>
            <a:prstGeom prst="rect">
              <a:avLst/>
            </a:prstGeom>
            <a:noFill/>
          </p:spPr>
          <p:txBody>
            <a:bodyPr wrap="square" rtlCol="0">
              <a:spAutoFit/>
            </a:bodyPr>
            <a:lstStyle/>
            <a:p>
              <a:r>
                <a:rPr lang="en-US" sz="900" b="1" i="1" dirty="0">
                  <a:solidFill>
                    <a:schemeClr val="tx1"/>
                  </a:solidFill>
                </a:rPr>
                <a:t>4.3%</a:t>
              </a:r>
            </a:p>
          </p:txBody>
        </p:sp>
        <p:sp>
          <p:nvSpPr>
            <p:cNvPr id="18" name="TextBox 17">
              <a:extLst>
                <a:ext uri="{FF2B5EF4-FFF2-40B4-BE49-F238E27FC236}">
                  <a16:creationId xmlns:a16="http://schemas.microsoft.com/office/drawing/2014/main" id="{3D519C23-4086-DB45-93F6-6686FCA1A68C}"/>
                </a:ext>
              </a:extLst>
            </p:cNvPr>
            <p:cNvSpPr txBox="1"/>
            <p:nvPr/>
          </p:nvSpPr>
          <p:spPr>
            <a:xfrm>
              <a:off x="2734596" y="3125812"/>
              <a:ext cx="905571" cy="230832"/>
            </a:xfrm>
            <a:prstGeom prst="rect">
              <a:avLst/>
            </a:prstGeom>
            <a:noFill/>
          </p:spPr>
          <p:txBody>
            <a:bodyPr wrap="square" rtlCol="0">
              <a:spAutoFit/>
            </a:bodyPr>
            <a:lstStyle/>
            <a:p>
              <a:r>
                <a:rPr lang="en-US" sz="900" b="1" i="1" dirty="0">
                  <a:solidFill>
                    <a:schemeClr val="tx1"/>
                  </a:solidFill>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ABV vs IBU:</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Relationship between </a:t>
            </a:r>
            <a:br>
              <a:rPr lang="en-US" sz="4800" i="1">
                <a:latin typeface="Calibri"/>
                <a:ea typeface="Calibri"/>
                <a:cs typeface="Calibri"/>
                <a:sym typeface="Calibri"/>
              </a:rPr>
            </a:br>
            <a:r>
              <a:rPr lang="en-US" sz="4800" i="1">
                <a:latin typeface="Calibri"/>
                <a:ea typeface="Calibri"/>
                <a:cs typeface="Calibri"/>
                <a:sym typeface="Calibri"/>
              </a:rPr>
              <a:t>Alcohol Content and Bitterness</a:t>
            </a:r>
            <a:endParaRPr/>
          </a:p>
        </p:txBody>
      </p:sp>
      <p:pic>
        <p:nvPicPr>
          <p:cNvPr id="201" name="Google Shape;201;p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02" name="Google Shape;202;p4"/>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5" descr="Chart, scatter chart&#10;&#10;Description automatically generated"/>
          <p:cNvPicPr preferRelativeResize="0"/>
          <p:nvPr/>
        </p:nvPicPr>
        <p:blipFill rotWithShape="1">
          <a:blip r:embed="rId3">
            <a:alphaModFix/>
          </a:blip>
          <a:srcRect/>
          <a:stretch/>
        </p:blipFill>
        <p:spPr>
          <a:xfrm>
            <a:off x="497731" y="324748"/>
            <a:ext cx="7502684" cy="5391150"/>
          </a:xfrm>
          <a:prstGeom prst="rect">
            <a:avLst/>
          </a:prstGeom>
          <a:noFill/>
          <a:ln>
            <a:noFill/>
          </a:ln>
        </p:spPr>
      </p:pic>
      <p:sp>
        <p:nvSpPr>
          <p:cNvPr id="208" name="Google Shape;208;p5"/>
          <p:cNvSpPr txBox="1"/>
          <p:nvPr/>
        </p:nvSpPr>
        <p:spPr>
          <a:xfrm>
            <a:off x="8291865" y="245611"/>
            <a:ext cx="173266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09" name="Google Shape;209;p5"/>
          <p:cNvSpPr txBox="1"/>
          <p:nvPr/>
        </p:nvSpPr>
        <p:spPr>
          <a:xfrm>
            <a:off x="8291865" y="996541"/>
            <a:ext cx="2912533" cy="46166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There is evidence of positive correlation between bitterness (IBU) and alcohol content (ABV).</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In general, as IBU increases, an increase in ABV is observed.</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Budweiser Beer also follows this trend:</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Bud Light  8 IBU, 4.1%</a:t>
            </a:r>
            <a:endParaRPr sz="1400" b="0" i="0" u="none" strike="noStrike" cap="none" dirty="0">
              <a:solidFill>
                <a:srgbClr val="000000"/>
              </a:solidFill>
              <a:latin typeface="Arial"/>
              <a:ea typeface="Arial"/>
              <a:cs typeface="Arial"/>
              <a:sym typeface="Arial"/>
            </a:endParaRPr>
          </a:p>
          <a:p>
            <a:pPr marL="742950" marR="0" lvl="1" indent="-2095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Budweiser 7 IBU, 5% ABV</a:t>
            </a:r>
          </a:p>
          <a:p>
            <a:pPr marL="742950" marR="0" lvl="1" indent="-209550" algn="l" rtl="0">
              <a:lnSpc>
                <a:spcPct val="100000"/>
              </a:lnSpc>
              <a:spcBef>
                <a:spcPts val="0"/>
              </a:spcBef>
              <a:spcAft>
                <a:spcPts val="0"/>
              </a:spcAft>
              <a:buClr>
                <a:schemeClr val="dk1"/>
              </a:buClr>
              <a:buSzPts val="1200"/>
              <a:buFont typeface="Arial"/>
              <a:buNone/>
            </a:pPr>
            <a:endParaRPr lang="en-US" sz="12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Black Crown 12 IBU, 6% ABV</a:t>
            </a:r>
            <a:endParaRPr lang="en-US" sz="1400" b="0" i="0" u="none" strike="noStrike" cap="none" dirty="0">
              <a:solidFill>
                <a:srgbClr val="000000"/>
              </a:solidFill>
              <a:latin typeface="Arial"/>
              <a:ea typeface="Arial"/>
              <a:cs typeface="Arial"/>
              <a:sym typeface="Arial"/>
            </a:endParaRPr>
          </a:p>
        </p:txBody>
      </p:sp>
      <p:pic>
        <p:nvPicPr>
          <p:cNvPr id="210" name="Google Shape;210;p5"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11" name="Google Shape;211;p5"/>
          <p:cNvPicPr preferRelativeResize="0"/>
          <p:nvPr/>
        </p:nvPicPr>
        <p:blipFill rotWithShape="1">
          <a:blip r:embed="rId5">
            <a:alphaModFix/>
          </a:blip>
          <a:srcRect/>
          <a:stretch/>
        </p:blipFill>
        <p:spPr>
          <a:xfrm>
            <a:off x="0" y="3020323"/>
            <a:ext cx="206282" cy="722376"/>
          </a:xfrm>
          <a:prstGeom prst="rect">
            <a:avLst/>
          </a:prstGeom>
          <a:noFill/>
          <a:ln>
            <a:noFill/>
          </a:ln>
        </p:spPr>
      </p:pic>
      <p:sp>
        <p:nvSpPr>
          <p:cNvPr id="212" name="Google Shape;212;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4" name="Google Shape;214;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5" name="Google Shape;215;p5"/>
          <p:cNvSpPr txBox="1"/>
          <p:nvPr/>
        </p:nvSpPr>
        <p:spPr>
          <a:xfrm>
            <a:off x="3061355" y="3329316"/>
            <a:ext cx="61227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f9e83b31ad_2_22"/>
          <p:cNvSpPr txBox="1">
            <a:spLocks noGrp="1"/>
          </p:cNvSpPr>
          <p:nvPr>
            <p:ph type="title"/>
          </p:nvPr>
        </p:nvSpPr>
        <p:spPr>
          <a:xfrm>
            <a:off x="599722" y="2544145"/>
            <a:ext cx="10992600" cy="1769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IPA vs Ales</a:t>
            </a:r>
            <a:br>
              <a:rPr lang="en-US" sz="4800" b="1">
                <a:latin typeface="Calibri"/>
                <a:ea typeface="Calibri"/>
                <a:cs typeface="Calibri"/>
                <a:sym typeface="Calibri"/>
              </a:rPr>
            </a:br>
            <a:br>
              <a:rPr lang="en-US" sz="4800" b="1">
                <a:latin typeface="Calibri"/>
                <a:ea typeface="Calibri"/>
                <a:cs typeface="Calibri"/>
                <a:sym typeface="Calibri"/>
              </a:rPr>
            </a:br>
            <a:r>
              <a:rPr lang="en-US" sz="4800" i="1"/>
              <a:t>kNN Modeling to Analyze IBU and ABV trends</a:t>
            </a:r>
            <a:endParaRPr/>
          </a:p>
        </p:txBody>
      </p:sp>
      <p:pic>
        <p:nvPicPr>
          <p:cNvPr id="221" name="Google Shape;221;gf9e83b31ad_2_22"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2" name="Google Shape;222;gf9e83b31ad_2_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28" name="Google Shape;228;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29" name="Google Shape;229;gf9e83b31ad_2_0"/>
          <p:cNvSpPr txBox="1"/>
          <p:nvPr/>
        </p:nvSpPr>
        <p:spPr>
          <a:xfrm>
            <a:off x="8291865" y="2511466"/>
            <a:ext cx="29124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tended to classify less alcoholic beer as Ale, and more alcoholic beer as IPA.</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a higher alcohol content than Ales.</a:t>
            </a:r>
            <a:endParaRPr sz="1400" b="0" i="0" u="none" strike="noStrike" cap="none">
              <a:solidFill>
                <a:srgbClr val="000000"/>
              </a:solidFill>
              <a:latin typeface="Arial"/>
              <a:ea typeface="Arial"/>
              <a:cs typeface="Arial"/>
              <a:sym typeface="Arial"/>
            </a:endParaRPr>
          </a:p>
        </p:txBody>
      </p:sp>
      <p:sp>
        <p:nvSpPr>
          <p:cNvPr id="230" name="Google Shape;230;gf9e83b31ad_2_0"/>
          <p:cNvSpPr txBox="1"/>
          <p:nvPr/>
        </p:nvSpPr>
        <p:spPr>
          <a:xfrm>
            <a:off x="8291865" y="1760536"/>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pic>
        <p:nvPicPr>
          <p:cNvPr id="231" name="Google Shape;231;gf9e83b31ad_2_0"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32" name="Google Shape;232;gf9e83b31ad_2_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33" name="Google Shape;233;gf9e83b31ad_2_0"/>
          <p:cNvPicPr preferRelativeResize="0"/>
          <p:nvPr/>
        </p:nvPicPr>
        <p:blipFill rotWithShape="1">
          <a:blip r:embed="rId5">
            <a:alphaModFix/>
          </a:blip>
          <a:srcRect/>
          <a:stretch/>
        </p:blipFill>
        <p:spPr>
          <a:xfrm>
            <a:off x="358682" y="621863"/>
            <a:ext cx="7780784" cy="56142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078"/>
              </a:srgbClr>
            </a:outerShdw>
          </a:effectLst>
        </p:spPr>
      </p:pic>
      <p:pic>
        <p:nvPicPr>
          <p:cNvPr id="239" name="Google Shape;239;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sp>
        <p:nvSpPr>
          <p:cNvPr id="240" name="Google Shape;240;gf9e83b31ad_2_11"/>
          <p:cNvSpPr txBox="1"/>
          <p:nvPr/>
        </p:nvSpPr>
        <p:spPr>
          <a:xfrm>
            <a:off x="8291865" y="1574611"/>
            <a:ext cx="1732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Calibri"/>
                <a:ea typeface="Calibri"/>
                <a:cs typeface="Calibri"/>
                <a:sym typeface="Calibri"/>
              </a:rPr>
              <a:t>Findings</a:t>
            </a:r>
            <a:endParaRPr sz="1400" b="0" i="0" u="none" strike="noStrike" cap="none">
              <a:solidFill>
                <a:srgbClr val="000000"/>
              </a:solidFill>
              <a:latin typeface="Arial"/>
              <a:ea typeface="Arial"/>
              <a:cs typeface="Arial"/>
              <a:sym typeface="Arial"/>
            </a:endParaRPr>
          </a:p>
        </p:txBody>
      </p:sp>
      <p:sp>
        <p:nvSpPr>
          <p:cNvPr id="241" name="Google Shape;241;gf9e83b31ad_2_11"/>
          <p:cNvSpPr txBox="1"/>
          <p:nvPr/>
        </p:nvSpPr>
        <p:spPr>
          <a:xfrm>
            <a:off x="8291865" y="2325541"/>
            <a:ext cx="2912400" cy="2862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Calibri"/>
                <a:ea typeface="Calibri"/>
                <a:cs typeface="Calibri"/>
                <a:sym typeface="Calibri"/>
              </a:rPr>
              <a:t>Optimized kNN model favored IPA classifications for more bitter beer.</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Calibri"/>
              <a:buChar char="•"/>
            </a:pPr>
            <a:r>
              <a:rPr lang="en-US" sz="1800" b="1" i="0" u="none" strike="noStrike" cap="none">
                <a:solidFill>
                  <a:srgbClr val="000000"/>
                </a:solidFill>
                <a:latin typeface="Calibri"/>
                <a:ea typeface="Calibri"/>
                <a:cs typeface="Calibri"/>
                <a:sym typeface="Calibri"/>
              </a:rPr>
              <a:t>Conclusion:</a:t>
            </a:r>
            <a:r>
              <a:rPr lang="en-US" sz="1800" b="0" i="0" u="none" strike="noStrike" cap="none">
                <a:solidFill>
                  <a:srgbClr val="000000"/>
                </a:solidFill>
                <a:latin typeface="Calibri"/>
                <a:ea typeface="Calibri"/>
                <a:cs typeface="Calibri"/>
                <a:sym typeface="Calibri"/>
              </a:rPr>
              <a:t> IPAs tend to have higher IBU counts, while Pale Ales tend to have lower.</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42" name="Google Shape;242;gf9e83b31ad_2_11" descr="A red and white logo&#10;&#10;Description automatically generated with low confidence"/>
          <p:cNvPicPr preferRelativeResize="0"/>
          <p:nvPr/>
        </p:nvPicPr>
        <p:blipFill rotWithShape="1">
          <a:blip r:embed="rId3">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470"/>
              </a:srgbClr>
            </a:outerShdw>
          </a:effectLst>
        </p:spPr>
      </p:pic>
      <p:pic>
        <p:nvPicPr>
          <p:cNvPr id="243" name="Google Shape;243;gf9e83b31ad_2_11"/>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44" name="Google Shape;244;gf9e83b31ad_2_11"/>
          <p:cNvPicPr preferRelativeResize="0"/>
          <p:nvPr/>
        </p:nvPicPr>
        <p:blipFill rotWithShape="1">
          <a:blip r:embed="rId5">
            <a:alphaModFix/>
          </a:blip>
          <a:srcRect/>
          <a:stretch/>
        </p:blipFill>
        <p:spPr>
          <a:xfrm>
            <a:off x="358675" y="475513"/>
            <a:ext cx="7780799" cy="58120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latin typeface="Calibri"/>
                <a:ea typeface="Calibri"/>
                <a:cs typeface="Calibri"/>
                <a:sym typeface="Calibri"/>
              </a:rPr>
              <a:t>Recommendations: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Moving Beyond the Data</a:t>
            </a:r>
            <a:endParaRPr/>
          </a:p>
        </p:txBody>
      </p:sp>
      <p:pic>
        <p:nvPicPr>
          <p:cNvPr id="250" name="Google Shape;250;p3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251" name="Google Shape;251;p30"/>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Breweries per US State</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The Number of Breweries </a:t>
            </a:r>
            <a:br>
              <a:rPr lang="en-US" sz="4800" i="1">
                <a:latin typeface="Calibri"/>
                <a:ea typeface="Calibri"/>
                <a:cs typeface="Calibri"/>
                <a:sym typeface="Calibri"/>
              </a:rPr>
            </a:br>
            <a:r>
              <a:rPr lang="en-US" sz="4800" i="1">
                <a:latin typeface="Calibri"/>
                <a:ea typeface="Calibri"/>
                <a:cs typeface="Calibri"/>
                <a:sym typeface="Calibri"/>
              </a:rPr>
              <a:t>In Every US State</a:t>
            </a:r>
            <a:endParaRPr/>
          </a:p>
        </p:txBody>
      </p:sp>
      <p:pic>
        <p:nvPicPr>
          <p:cNvPr id="108" name="Google Shape;108;p19"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09" name="Google Shape;109;p19"/>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7" name="Google Shape;257;p34"/>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493790" y="89137"/>
            <a:ext cx="9204419" cy="6275109"/>
          </a:xfrm>
          <a:prstGeom prst="rect">
            <a:avLst/>
          </a:prstGeom>
          <a:noFill/>
          <a:ln>
            <a:noFill/>
          </a:ln>
        </p:spPr>
      </p:pic>
      <p:pic>
        <p:nvPicPr>
          <p:cNvPr id="259" name="Google Shape;259;p34"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
        <p:nvSpPr>
          <p:cNvPr id="3" name="Oval 2">
            <a:extLst>
              <a:ext uri="{FF2B5EF4-FFF2-40B4-BE49-F238E27FC236}">
                <a16:creationId xmlns:a16="http://schemas.microsoft.com/office/drawing/2014/main" id="{47D667BE-1545-C242-A67A-A96B90ACDDF4}"/>
              </a:ext>
            </a:extLst>
          </p:cNvPr>
          <p:cNvSpPr/>
          <p:nvPr/>
        </p:nvSpPr>
        <p:spPr>
          <a:xfrm>
            <a:off x="3923253" y="2541546"/>
            <a:ext cx="1043029" cy="957554"/>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E98D539-2F05-0847-A612-CE8138C514AB}"/>
              </a:ext>
            </a:extLst>
          </p:cNvPr>
          <p:cNvSpPr/>
          <p:nvPr/>
        </p:nvSpPr>
        <p:spPr>
          <a:xfrm>
            <a:off x="1840791" y="2216359"/>
            <a:ext cx="1043029" cy="2020667"/>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2606A8C-077A-594C-AF19-481599501E2E}"/>
              </a:ext>
            </a:extLst>
          </p:cNvPr>
          <p:cNvSpPr/>
          <p:nvPr/>
        </p:nvSpPr>
        <p:spPr>
          <a:xfrm>
            <a:off x="5320937" y="4136571"/>
            <a:ext cx="888276" cy="857712"/>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81F9879-B459-C849-8BC5-96FF15077EEF}"/>
              </a:ext>
            </a:extLst>
          </p:cNvPr>
          <p:cNvSpPr/>
          <p:nvPr/>
        </p:nvSpPr>
        <p:spPr>
          <a:xfrm>
            <a:off x="6095999" y="2244619"/>
            <a:ext cx="1715590" cy="1055929"/>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2550B0-E3FA-8B4D-B724-2E7C1D11ABED}"/>
              </a:ext>
            </a:extLst>
          </p:cNvPr>
          <p:cNvSpPr/>
          <p:nvPr/>
        </p:nvSpPr>
        <p:spPr>
          <a:xfrm>
            <a:off x="8056068" y="1372830"/>
            <a:ext cx="1043029" cy="1853861"/>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0415692-37A6-DA49-83D3-5427EEB6A9C4}"/>
              </a:ext>
            </a:extLst>
          </p:cNvPr>
          <p:cNvSpPr/>
          <p:nvPr/>
        </p:nvSpPr>
        <p:spPr>
          <a:xfrm>
            <a:off x="6209213" y="3263356"/>
            <a:ext cx="2147531" cy="1495183"/>
          </a:xfrm>
          <a:prstGeom prst="ellipse">
            <a:avLst/>
          </a:prstGeom>
          <a:solidFill>
            <a:srgbClr val="FFC000">
              <a:alpha val="34118"/>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0" grpId="0" animBg="1"/>
      <p:bldP spid="10"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31"/>
          <p:cNvGrpSpPr/>
          <p:nvPr/>
        </p:nvGrpSpPr>
        <p:grpSpPr>
          <a:xfrm>
            <a:off x="1671492" y="444746"/>
            <a:ext cx="4616097" cy="3194418"/>
            <a:chOff x="343439" y="996541"/>
            <a:chExt cx="5208950" cy="3625226"/>
          </a:xfrm>
        </p:grpSpPr>
        <p:pic>
          <p:nvPicPr>
            <p:cNvPr id="265" name="Google Shape;265;p31"/>
            <p:cNvPicPr preferRelativeResize="0"/>
            <p:nvPr/>
          </p:nvPicPr>
          <p:blipFill rotWithShape="1">
            <a:blip r:embed="rId3">
              <a:alphaModFix/>
            </a:blip>
            <a:srcRect l="1049" t="19939" r="1757" b="15024"/>
            <a:stretch/>
          </p:blipFill>
          <p:spPr>
            <a:xfrm>
              <a:off x="343439" y="1145403"/>
              <a:ext cx="5208950" cy="3476364"/>
            </a:xfrm>
            <a:prstGeom prst="rect">
              <a:avLst/>
            </a:prstGeom>
            <a:noFill/>
            <a:ln>
              <a:noFill/>
            </a:ln>
          </p:spPr>
        </p:pic>
        <p:sp>
          <p:nvSpPr>
            <p:cNvPr id="266" name="Google Shape;266;p31"/>
            <p:cNvSpPr/>
            <p:nvPr/>
          </p:nvSpPr>
          <p:spPr>
            <a:xfrm>
              <a:off x="4767885" y="996541"/>
              <a:ext cx="139790" cy="4115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7" name="Google Shape;267;p31"/>
          <p:cNvSpPr txBox="1"/>
          <p:nvPr/>
        </p:nvSpPr>
        <p:spPr>
          <a:xfrm>
            <a:off x="7237001" y="499883"/>
            <a:ext cx="2912533" cy="31392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Southeastern states (NC, SC, GA, FL, TN) have all seen strong growth in the past 10 years for a variety of reasons:</a:t>
            </a:r>
            <a:endParaRPr sz="1400" b="0" i="0" u="none" strike="noStrike" cap="none" dirty="0">
              <a:solidFill>
                <a:srgbClr val="000000"/>
              </a:solidFill>
              <a:latin typeface="Arial"/>
              <a:ea typeface="Arial"/>
              <a:cs typeface="Arial"/>
              <a:sym typeface="Arial"/>
            </a:endParaRPr>
          </a:p>
          <a:p>
            <a:pPr marL="747712"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Booming housing market – more $$ per sq ft</a:t>
            </a:r>
            <a:endParaRPr sz="1400" b="0" i="0" u="none" strike="noStrike" cap="none" dirty="0">
              <a:solidFill>
                <a:srgbClr val="000000"/>
              </a:solidFill>
              <a:latin typeface="Arial"/>
              <a:ea typeface="Arial"/>
              <a:cs typeface="Arial"/>
              <a:sym typeface="Arial"/>
            </a:endParaRPr>
          </a:p>
          <a:p>
            <a:pPr marL="747712"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Lower cost of living</a:t>
            </a:r>
            <a:endParaRPr sz="1400" b="0" i="0" u="none" strike="noStrike" cap="none" dirty="0">
              <a:solidFill>
                <a:srgbClr val="000000"/>
              </a:solidFill>
              <a:latin typeface="Arial"/>
              <a:ea typeface="Arial"/>
              <a:cs typeface="Arial"/>
              <a:sym typeface="Arial"/>
            </a:endParaRPr>
          </a:p>
          <a:p>
            <a:pPr marL="747712" marR="0" lvl="0" indent="-285750" algn="l" rtl="0">
              <a:lnSpc>
                <a:spcPct val="10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dk1"/>
                </a:solidFill>
                <a:latin typeface="Calibri"/>
                <a:ea typeface="Calibri"/>
                <a:cs typeface="Calibri"/>
                <a:sym typeface="Calibri"/>
              </a:rPr>
              <a:t>Reduced tax burden</a:t>
            </a:r>
            <a:endParaRPr sz="1800" b="0" i="0" u="none" strike="noStrike" cap="none" dirty="0">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274" name="Google Shape;274;p31"/>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277" name="Google Shape;277;p31"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grpSp>
        <p:nvGrpSpPr>
          <p:cNvPr id="4" name="Group 3">
            <a:extLst>
              <a:ext uri="{FF2B5EF4-FFF2-40B4-BE49-F238E27FC236}">
                <a16:creationId xmlns:a16="http://schemas.microsoft.com/office/drawing/2014/main" id="{F29640F9-D10B-C244-BD40-860A3905F732}"/>
              </a:ext>
            </a:extLst>
          </p:cNvPr>
          <p:cNvGrpSpPr/>
          <p:nvPr/>
        </p:nvGrpSpPr>
        <p:grpSpPr>
          <a:xfrm>
            <a:off x="2026253" y="4098787"/>
            <a:ext cx="7977654" cy="2741033"/>
            <a:chOff x="2026253" y="4098787"/>
            <a:chExt cx="7977654" cy="2741033"/>
          </a:xfrm>
        </p:grpSpPr>
        <p:sp>
          <p:nvSpPr>
            <p:cNvPr id="272" name="Google Shape;272;p31"/>
            <p:cNvSpPr txBox="1"/>
            <p:nvPr/>
          </p:nvSpPr>
          <p:spPr>
            <a:xfrm>
              <a:off x="2026253" y="6285355"/>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grpSp>
          <p:nvGrpSpPr>
            <p:cNvPr id="3" name="Group 2">
              <a:extLst>
                <a:ext uri="{FF2B5EF4-FFF2-40B4-BE49-F238E27FC236}">
                  <a16:creationId xmlns:a16="http://schemas.microsoft.com/office/drawing/2014/main" id="{61766B91-A0BA-C044-8322-2BE234EC9FB0}"/>
                </a:ext>
              </a:extLst>
            </p:cNvPr>
            <p:cNvGrpSpPr/>
            <p:nvPr/>
          </p:nvGrpSpPr>
          <p:grpSpPr>
            <a:xfrm>
              <a:off x="2026253" y="4098787"/>
              <a:ext cx="7977654" cy="2741033"/>
              <a:chOff x="2026253" y="4098787"/>
              <a:chExt cx="7977654" cy="2741033"/>
            </a:xfrm>
          </p:grpSpPr>
          <p:pic>
            <p:nvPicPr>
              <p:cNvPr id="268" name="Google Shape;268;p31"/>
              <p:cNvPicPr preferRelativeResize="0"/>
              <p:nvPr/>
            </p:nvPicPr>
            <p:blipFill rotWithShape="1">
              <a:blip r:embed="rId6">
                <a:alphaModFix/>
              </a:blip>
              <a:srcRect/>
              <a:stretch/>
            </p:blipFill>
            <p:spPr>
              <a:xfrm>
                <a:off x="2340671" y="4393975"/>
                <a:ext cx="3277738" cy="2205359"/>
              </a:xfrm>
              <a:prstGeom prst="rect">
                <a:avLst/>
              </a:prstGeom>
              <a:noFill/>
              <a:ln>
                <a:noFill/>
              </a:ln>
            </p:spPr>
          </p:pic>
          <p:sp>
            <p:nvSpPr>
              <p:cNvPr id="269" name="Google Shape;269;p31"/>
              <p:cNvSpPr txBox="1"/>
              <p:nvPr/>
            </p:nvSpPr>
            <p:spPr>
              <a:xfrm>
                <a:off x="2030519" y="479270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270" name="Google Shape;270;p31"/>
              <p:cNvSpPr txBox="1"/>
              <p:nvPr/>
            </p:nvSpPr>
            <p:spPr>
              <a:xfrm>
                <a:off x="2026253" y="5535652"/>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271" name="Google Shape;271;p31"/>
              <p:cNvSpPr txBox="1"/>
              <p:nvPr/>
            </p:nvSpPr>
            <p:spPr>
              <a:xfrm>
                <a:off x="2026253" y="602432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273" name="Google Shape;273;p31"/>
              <p:cNvSpPr txBox="1"/>
              <p:nvPr/>
            </p:nvSpPr>
            <p:spPr>
              <a:xfrm>
                <a:off x="2028171" y="5272558"/>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70C0"/>
                    </a:solidFill>
                    <a:latin typeface="Calibri"/>
                    <a:ea typeface="Calibri"/>
                    <a:cs typeface="Calibri"/>
                    <a:sym typeface="Calibri"/>
                  </a:rPr>
                  <a:t>✰</a:t>
                </a:r>
                <a:endParaRPr sz="1800" b="0" i="0" u="none" strike="noStrike" cap="none" dirty="0">
                  <a:solidFill>
                    <a:srgbClr val="0070C0"/>
                  </a:solidFill>
                  <a:latin typeface="Arial"/>
                  <a:ea typeface="Arial"/>
                  <a:cs typeface="Arial"/>
                  <a:sym typeface="Arial"/>
                </a:endParaRPr>
              </a:p>
            </p:txBody>
          </p:sp>
          <p:sp>
            <p:nvSpPr>
              <p:cNvPr id="275" name="Google Shape;275;p31"/>
              <p:cNvSpPr txBox="1"/>
              <p:nvPr/>
            </p:nvSpPr>
            <p:spPr>
              <a:xfrm>
                <a:off x="2136521" y="4098787"/>
                <a:ext cx="368603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panose="020F0502020204030204" pitchFamily="34" charset="0"/>
                    <a:ea typeface="Geo"/>
                    <a:cs typeface="Calibri" panose="020F0502020204030204" pitchFamily="34" charset="0"/>
                    <a:sym typeface="Geo"/>
                  </a:rPr>
                  <a:t>STATE GROWTH: JUL ‘20 – JUL ‘21</a:t>
                </a: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276" name="Google Shape;276;p31"/>
              <p:cNvSpPr txBox="1"/>
              <p:nvPr/>
            </p:nvSpPr>
            <p:spPr>
              <a:xfrm>
                <a:off x="3366604" y="6578210"/>
                <a:ext cx="231171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1" u="none" strike="noStrike" cap="none" dirty="0">
                    <a:solidFill>
                      <a:srgbClr val="0070C0"/>
                    </a:solidFill>
                    <a:latin typeface="Arial"/>
                    <a:ea typeface="Arial"/>
                    <a:cs typeface="Arial"/>
                    <a:sym typeface="Arial"/>
                  </a:rPr>
                  <a:t>DATA: https://</a:t>
                </a:r>
                <a:r>
                  <a:rPr lang="en-US" sz="1100" b="1" i="1" u="none" strike="noStrike" cap="none" dirty="0" err="1">
                    <a:solidFill>
                      <a:srgbClr val="0070C0"/>
                    </a:solidFill>
                    <a:latin typeface="Arial"/>
                    <a:ea typeface="Arial"/>
                    <a:cs typeface="Arial"/>
                    <a:sym typeface="Arial"/>
                  </a:rPr>
                  <a:t>www.census.gov</a:t>
                </a:r>
                <a:r>
                  <a:rPr lang="en-US" sz="1100" b="1" i="1" u="none" strike="noStrike" cap="none" dirty="0">
                    <a:solidFill>
                      <a:srgbClr val="0070C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2FD764C-4CEF-6649-89E0-8D92AEBE9367}"/>
                  </a:ext>
                </a:extLst>
              </p:cNvPr>
              <p:cNvSpPr txBox="1"/>
              <p:nvPr/>
            </p:nvSpPr>
            <p:spPr>
              <a:xfrm>
                <a:off x="7382627" y="4556960"/>
                <a:ext cx="2621280" cy="1754326"/>
              </a:xfrm>
              <a:prstGeom prst="rect">
                <a:avLst/>
              </a:prstGeom>
              <a:noFill/>
            </p:spPr>
            <p:txBody>
              <a:bodyPr wrap="square" rtlCol="0">
                <a:spAutoFit/>
              </a:bodyPr>
              <a:lstStyle/>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rPr>
                  <a:t>This trend has continued through the pandemic, as Southeastern states continue to show significant growth</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p:nvPr/>
        </p:nvSpPr>
        <p:spPr>
          <a:xfrm>
            <a:off x="7168918" y="2865556"/>
            <a:ext cx="2912533"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Doing Business in the Southeast also makes financial sense – these states have among the lowest corporate tax rates in the country</a:t>
            </a:r>
            <a:endParaRPr sz="1800" b="0" i="0" u="none" strike="noStrike" cap="none" dirty="0">
              <a:solidFill>
                <a:schemeClr val="dk1"/>
              </a:solidFill>
              <a:latin typeface="Calibri"/>
              <a:ea typeface="Calibri"/>
              <a:cs typeface="Calibri"/>
              <a:sym typeface="Calibri"/>
            </a:endParaRPr>
          </a:p>
        </p:txBody>
      </p:sp>
      <p:pic>
        <p:nvPicPr>
          <p:cNvPr id="283" name="Google Shape;283;p32"/>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284" name="Google Shape;284;p32"/>
          <p:cNvSpPr txBox="1"/>
          <p:nvPr/>
        </p:nvSpPr>
        <p:spPr>
          <a:xfrm>
            <a:off x="3832509" y="6603772"/>
            <a:ext cx="169893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1"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DATA: taxfoundation.org</a:t>
            </a:r>
            <a:endParaRPr sz="1000" b="1" i="1" u="none" strike="noStrike" cap="none">
              <a:solidFill>
                <a:srgbClr val="000000"/>
              </a:solidFill>
              <a:latin typeface="Arial"/>
              <a:ea typeface="Arial"/>
              <a:cs typeface="Arial"/>
              <a:sym typeface="Arial"/>
            </a:endParaRPr>
          </a:p>
        </p:txBody>
      </p:sp>
      <p:graphicFrame>
        <p:nvGraphicFramePr>
          <p:cNvPr id="285" name="Google Shape;285;p32"/>
          <p:cNvGraphicFramePr/>
          <p:nvPr/>
        </p:nvGraphicFramePr>
        <p:xfrm>
          <a:off x="3050557" y="1247762"/>
          <a:ext cx="3045450" cy="5355850"/>
        </p:xfrm>
        <a:graphic>
          <a:graphicData uri="http://schemas.openxmlformats.org/drawingml/2006/table">
            <a:tbl>
              <a:tblPr>
                <a:noFill/>
                <a:tableStyleId>{C2417427-56CC-4A7C-B22E-15843A44AA14}</a:tableStyleId>
              </a:tblPr>
              <a:tblGrid>
                <a:gridCol w="1204850">
                  <a:extLst>
                    <a:ext uri="{9D8B030D-6E8A-4147-A177-3AD203B41FA5}">
                      <a16:colId xmlns:a16="http://schemas.microsoft.com/office/drawing/2014/main" val="20000"/>
                    </a:ext>
                  </a:extLst>
                </a:gridCol>
                <a:gridCol w="1237250">
                  <a:extLst>
                    <a:ext uri="{9D8B030D-6E8A-4147-A177-3AD203B41FA5}">
                      <a16:colId xmlns:a16="http://schemas.microsoft.com/office/drawing/2014/main" val="20001"/>
                    </a:ext>
                  </a:extLst>
                </a:gridCol>
                <a:gridCol w="603350">
                  <a:extLst>
                    <a:ext uri="{9D8B030D-6E8A-4147-A177-3AD203B41FA5}">
                      <a16:colId xmlns:a16="http://schemas.microsoft.com/office/drawing/2014/main" val="20002"/>
                    </a:ext>
                  </a:extLst>
                </a:gridCol>
              </a:tblGrid>
              <a:tr h="1880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STATE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CORP TAX RATE</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RANK</a:t>
                      </a:r>
                      <a:endParaRPr sz="1400" u="none" strike="noStrike" cap="none"/>
                    </a:p>
                  </a:txBody>
                  <a:tcPr marL="91450" marR="6950" marT="695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Nevada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6">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Ohio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Texas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Washington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Wyoming</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0.00%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06"/>
                  </a:ext>
                </a:extLst>
              </a:tr>
              <a:tr h="17062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Missouri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0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North Dakota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4.31%</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Florida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4.46%</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Colorado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4.63%</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Arizona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7</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Utah</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4.95%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8</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Kentucky</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9</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Mississippi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5"/>
                  </a:ext>
                </a:extLst>
              </a:tr>
              <a:tr h="165075">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South Carolina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1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Indiana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10</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Georgia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5.75%</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11</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18"/>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Mexico</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5.90%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12</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Michigan</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13</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0"/>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Oklahoma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1"/>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6.00%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2"/>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Hawaii</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6.40%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14</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Alabama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rowSpan="5">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15</a:t>
                      </a:r>
                      <a:endParaRPr sz="1400" u="none" strike="noStrike" cap="none"/>
                    </a:p>
                  </a:txBody>
                  <a:tcPr marL="91450" marR="6950" marT="6950" marB="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extLst>
                  <a:ext uri="{0D108BD9-81ED-4DB2-BD59-A6C34878D82A}">
                    <a16:rowId xmlns:a16="http://schemas.microsoft.com/office/drawing/2014/main" val="10024"/>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Arkansas</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5"/>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New York</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6"/>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Tennessee</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7"/>
                  </a:ext>
                </a:extLst>
              </a:tr>
              <a:tr h="185850">
                <a:tc>
                  <a:txBody>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West Virginia</a:t>
                      </a:r>
                      <a:endParaRPr sz="1400" u="none" strike="noStrike" cap="none"/>
                    </a:p>
                  </a:txBody>
                  <a:tcPr marL="91450" marR="6950" marT="6950" marB="0" anchor="b">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6.50%</a:t>
                      </a:r>
                      <a:endParaRPr sz="1400" u="none" strike="noStrike" cap="none"/>
                    </a:p>
                  </a:txBody>
                  <a:tcPr marL="91450" marR="6950" marT="69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0000"/>
                    </a:solidFill>
                  </a:tcPr>
                </a:tc>
                <a:tc vMerge="1">
                  <a:txBody>
                    <a:bodyPr/>
                    <a:lstStyle/>
                    <a:p>
                      <a:endParaRPr lang="en-US"/>
                    </a:p>
                  </a:txBody>
                  <a:tcPr/>
                </a:tc>
                <a:extLst>
                  <a:ext uri="{0D108BD9-81ED-4DB2-BD59-A6C34878D82A}">
                    <a16:rowId xmlns:a16="http://schemas.microsoft.com/office/drawing/2014/main" val="10028"/>
                  </a:ext>
                </a:extLst>
              </a:tr>
            </a:tbl>
          </a:graphicData>
        </a:graphic>
      </p:graphicFrame>
      <p:sp>
        <p:nvSpPr>
          <p:cNvPr id="286" name="Google Shape;286;p32"/>
          <p:cNvSpPr txBox="1"/>
          <p:nvPr/>
        </p:nvSpPr>
        <p:spPr>
          <a:xfrm>
            <a:off x="2704123" y="615421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7" name="Google Shape;287;p32"/>
          <p:cNvSpPr txBox="1"/>
          <p:nvPr/>
        </p:nvSpPr>
        <p:spPr>
          <a:xfrm>
            <a:off x="2704123" y="4468066"/>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8" name="Google Shape;288;p32"/>
          <p:cNvSpPr txBox="1"/>
          <p:nvPr/>
        </p:nvSpPr>
        <p:spPr>
          <a:xfrm>
            <a:off x="2704123" y="4098734"/>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89" name="Google Shape;289;p32"/>
          <p:cNvSpPr txBox="1"/>
          <p:nvPr/>
        </p:nvSpPr>
        <p:spPr>
          <a:xfrm>
            <a:off x="2704123" y="3022800"/>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0" name="Google Shape;290;p32"/>
          <p:cNvSpPr txBox="1"/>
          <p:nvPr/>
        </p:nvSpPr>
        <p:spPr>
          <a:xfrm>
            <a:off x="2704123" y="2444568"/>
            <a:ext cx="34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a:t>
            </a:r>
            <a:endParaRPr sz="1800" b="0" i="0" u="none" strike="noStrike" cap="none">
              <a:solidFill>
                <a:srgbClr val="0070C0"/>
              </a:solidFill>
              <a:latin typeface="Arial"/>
              <a:ea typeface="Arial"/>
              <a:cs typeface="Arial"/>
              <a:sym typeface="Arial"/>
            </a:endParaRPr>
          </a:p>
        </p:txBody>
      </p:sp>
      <p:sp>
        <p:nvSpPr>
          <p:cNvPr id="291" name="Google Shape;291;p32"/>
          <p:cNvSpPr txBox="1">
            <a:spLocks noGrp="1"/>
          </p:cNvSpPr>
          <p:nvPr>
            <p:ph type="title"/>
          </p:nvPr>
        </p:nvSpPr>
        <p:spPr>
          <a:xfrm>
            <a:off x="838200" y="365126"/>
            <a:ext cx="10515600" cy="120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Corporate Tax Rates by State</a:t>
            </a:r>
            <a:endParaRPr/>
          </a:p>
        </p:txBody>
      </p:sp>
      <p:pic>
        <p:nvPicPr>
          <p:cNvPr id="292" name="Google Shape;292;p32"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5"/>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08" name="Google Shape;308;p35"/>
          <p:cNvSpPr txBox="1"/>
          <p:nvPr/>
        </p:nvSpPr>
        <p:spPr>
          <a:xfrm>
            <a:off x="0" y="5641421"/>
            <a:ext cx="11428303" cy="33851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1600" b="1" i="0" u="none" strike="noStrike" cap="none" dirty="0">
                <a:solidFill>
                  <a:schemeClr val="dk1"/>
                </a:solidFill>
                <a:latin typeface="Calibri"/>
                <a:ea typeface="Calibri"/>
                <a:cs typeface="Calibri"/>
                <a:sym typeface="Calibri"/>
              </a:rPr>
              <a:t>With a wide range of National ABV/IBU values, IPAs are able to appeal and adapt to the varied tastes of consumers</a:t>
            </a:r>
            <a:endParaRPr sz="1050" b="0" i="0" u="none" strike="noStrike" cap="none" dirty="0">
              <a:solidFill>
                <a:srgbClr val="000000"/>
              </a:solidFill>
              <a:latin typeface="Arial"/>
              <a:ea typeface="Arial"/>
              <a:cs typeface="Arial"/>
              <a:sym typeface="Arial"/>
            </a:endParaRPr>
          </a:p>
        </p:txBody>
      </p:sp>
      <p:pic>
        <p:nvPicPr>
          <p:cNvPr id="310" name="Google Shape;310;p35" descr="A red and white logo&#10;&#10;Description automatically generated with low confidence"/>
          <p:cNvPicPr preferRelativeResize="0"/>
          <p:nvPr/>
        </p:nvPicPr>
        <p:blipFill rotWithShape="1">
          <a:blip r:embed="rId4">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311" name="Google Shape;311;p35"/>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5" name="Picture 4" descr="Chart, scatter chart&#10;&#10;Description automatically generated">
            <a:extLst>
              <a:ext uri="{FF2B5EF4-FFF2-40B4-BE49-F238E27FC236}">
                <a16:creationId xmlns:a16="http://schemas.microsoft.com/office/drawing/2014/main" id="{9469E11E-0F16-6E45-BB54-34EABCF20115}"/>
              </a:ext>
            </a:extLst>
          </p:cNvPr>
          <p:cNvPicPr>
            <a:picLocks noChangeAspect="1"/>
          </p:cNvPicPr>
          <p:nvPr/>
        </p:nvPicPr>
        <p:blipFill>
          <a:blip r:embed="rId5"/>
          <a:stretch>
            <a:fillRect/>
          </a:stretch>
        </p:blipFill>
        <p:spPr>
          <a:xfrm>
            <a:off x="2958983" y="2092991"/>
            <a:ext cx="5361327" cy="3308806"/>
          </a:xfrm>
          <a:prstGeom prst="rect">
            <a:avLst/>
          </a:prstGeom>
        </p:spPr>
      </p:pic>
      <p:sp>
        <p:nvSpPr>
          <p:cNvPr id="11" name="Google Shape;308;p35">
            <a:extLst>
              <a:ext uri="{FF2B5EF4-FFF2-40B4-BE49-F238E27FC236}">
                <a16:creationId xmlns:a16="http://schemas.microsoft.com/office/drawing/2014/main" id="{5825FC33-2E20-0D46-8299-23351CE55E20}"/>
              </a:ext>
            </a:extLst>
          </p:cNvPr>
          <p:cNvSpPr txBox="1"/>
          <p:nvPr/>
        </p:nvSpPr>
        <p:spPr>
          <a:xfrm>
            <a:off x="103141" y="1237854"/>
            <a:ext cx="11428303" cy="61551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000" b="1" i="0" u="none" strike="noStrike" cap="none" dirty="0">
                <a:solidFill>
                  <a:schemeClr val="dk1"/>
                </a:solidFill>
                <a:latin typeface="Calibri"/>
                <a:ea typeface="Calibri"/>
                <a:cs typeface="Calibri"/>
                <a:sym typeface="Calibri"/>
              </a:rPr>
              <a:t>Largest share of Craft Beer sales</a:t>
            </a:r>
            <a:endParaRPr sz="1200" b="0" i="0" u="none" strike="noStrike" cap="none" dirty="0">
              <a:solidFill>
                <a:srgbClr val="000000"/>
              </a:solidFill>
              <a:latin typeface="Arial"/>
              <a:ea typeface="Arial"/>
              <a:cs typeface="Arial"/>
              <a:sym typeface="Arial"/>
            </a:endParaRPr>
          </a:p>
          <a:p>
            <a:pPr marL="688975" marR="0" lvl="7" indent="-231775" algn="l" rtl="0">
              <a:lnSpc>
                <a:spcPct val="100000"/>
              </a:lnSpc>
              <a:spcBef>
                <a:spcPts val="0"/>
              </a:spcBef>
              <a:spcAft>
                <a:spcPts val="0"/>
              </a:spcAft>
              <a:buClr>
                <a:schemeClr val="dk1"/>
              </a:buClr>
              <a:buSzPts val="1800"/>
              <a:buFont typeface="Noto Sans Symbols"/>
              <a:buChar char="▪"/>
            </a:pPr>
            <a:r>
              <a:rPr lang="en-US" b="1" i="0" u="none" strike="noStrike" cap="none" dirty="0">
                <a:solidFill>
                  <a:schemeClr val="dk1"/>
                </a:solidFill>
                <a:latin typeface="Calibri"/>
                <a:ea typeface="Calibri"/>
                <a:cs typeface="Calibri"/>
                <a:sym typeface="Calibri"/>
              </a:rPr>
              <a:t>For the calendar year ending December 27, 2020, sales of craft IPAs in retail stores surged 20%, while total craft beer volume grew 13% (IRI)</a:t>
            </a:r>
            <a:endParaRPr sz="1100" b="1"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7"/>
          <p:cNvPicPr preferRelativeResize="0"/>
          <p:nvPr/>
        </p:nvPicPr>
        <p:blipFill rotWithShape="1">
          <a:blip r:embed="rId3">
            <a:alphaModFix/>
          </a:blip>
          <a:srcRect/>
          <a:stretch/>
        </p:blipFill>
        <p:spPr>
          <a:xfrm>
            <a:off x="0" y="3020323"/>
            <a:ext cx="206282" cy="722376"/>
          </a:xfrm>
          <a:prstGeom prst="rect">
            <a:avLst/>
          </a:prstGeom>
          <a:noFill/>
          <a:ln>
            <a:noFill/>
          </a:ln>
        </p:spPr>
      </p:pic>
      <p:sp>
        <p:nvSpPr>
          <p:cNvPr id="317" name="Google Shape;317;p37"/>
          <p:cNvSpPr txBox="1">
            <a:spLocks noGrp="1"/>
          </p:cNvSpPr>
          <p:nvPr>
            <p:ph type="title"/>
          </p:nvPr>
        </p:nvSpPr>
        <p:spPr>
          <a:xfrm>
            <a:off x="838199" y="248575"/>
            <a:ext cx="10515600" cy="7496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300" b="1"/>
              <a:t>IPA – King of Craft Beer Styles </a:t>
            </a:r>
            <a:endParaRPr/>
          </a:p>
        </p:txBody>
      </p:sp>
      <p:pic>
        <p:nvPicPr>
          <p:cNvPr id="318" name="Google Shape;318;p37"/>
          <p:cNvPicPr preferRelativeResize="0"/>
          <p:nvPr/>
        </p:nvPicPr>
        <p:blipFill rotWithShape="1">
          <a:blip r:embed="rId4">
            <a:alphaModFix/>
          </a:blip>
          <a:srcRect/>
          <a:stretch/>
        </p:blipFill>
        <p:spPr>
          <a:xfrm>
            <a:off x="1965865" y="1710305"/>
            <a:ext cx="8260269" cy="4627342"/>
          </a:xfrm>
          <a:prstGeom prst="rect">
            <a:avLst/>
          </a:prstGeom>
          <a:noFill/>
          <a:ln>
            <a:noFill/>
          </a:ln>
        </p:spPr>
      </p:pic>
      <p:pic>
        <p:nvPicPr>
          <p:cNvPr id="319" name="Google Shape;319;p37" descr="A red and white logo&#10;&#10;Description automatically generated with low confidence"/>
          <p:cNvPicPr preferRelativeResize="0"/>
          <p:nvPr/>
        </p:nvPicPr>
        <p:blipFill rotWithShape="1">
          <a:blip r:embed="rId5">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470"/>
              </a:srgbClr>
            </a:outerShdw>
          </a:effectLst>
        </p:spPr>
      </p:pic>
      <p:sp>
        <p:nvSpPr>
          <p:cNvPr id="320" name="Google Shape;320;p37"/>
          <p:cNvSpPr txBox="1"/>
          <p:nvPr/>
        </p:nvSpPr>
        <p:spPr>
          <a:xfrm>
            <a:off x="526867" y="956272"/>
            <a:ext cx="11138263" cy="46162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The Southeast Region of the United States is lacking in options for an IPA</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24520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44332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64144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8395650" y="22518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24520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44332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64144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8395650" y="36234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24520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4433250" y="4995075"/>
            <a:ext cx="716400" cy="9288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10667ADD-285A-534B-A1F2-CCE937610177}"/>
              </a:ext>
            </a:extLst>
          </p:cNvPr>
          <p:cNvGrpSpPr/>
          <p:nvPr/>
        </p:nvGrpSpPr>
        <p:grpSpPr>
          <a:xfrm>
            <a:off x="3657599" y="2261936"/>
            <a:ext cx="5975689" cy="2831419"/>
            <a:chOff x="3657599" y="2261936"/>
            <a:chExt cx="5975689" cy="2831419"/>
          </a:xfrm>
        </p:grpSpPr>
        <p:sp>
          <p:nvSpPr>
            <p:cNvPr id="2" name="Oval 1">
              <a:extLst>
                <a:ext uri="{FF2B5EF4-FFF2-40B4-BE49-F238E27FC236}">
                  <a16:creationId xmlns:a16="http://schemas.microsoft.com/office/drawing/2014/main" id="{47AFC9AF-574F-764F-ABAC-8CE3358F23A4}"/>
                </a:ext>
              </a:extLst>
            </p:cNvPr>
            <p:cNvSpPr/>
            <p:nvPr/>
          </p:nvSpPr>
          <p:spPr>
            <a:xfrm>
              <a:off x="3657599" y="2261936"/>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3848BAC-367A-9349-88E1-C864A2ED4690}"/>
                </a:ext>
              </a:extLst>
            </p:cNvPr>
            <p:cNvSpPr/>
            <p:nvPr/>
          </p:nvSpPr>
          <p:spPr>
            <a:xfrm>
              <a:off x="5614732" y="2261937"/>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1BF57AA-17F8-394E-AEB2-EC81BD3020AF}"/>
                </a:ext>
              </a:extLst>
            </p:cNvPr>
            <p:cNvSpPr/>
            <p:nvPr/>
          </p:nvSpPr>
          <p:spPr>
            <a:xfrm>
              <a:off x="7603951" y="2269959"/>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DD5AA4C-5AD3-9343-9456-D04580208D04}"/>
                </a:ext>
              </a:extLst>
            </p:cNvPr>
            <p:cNvSpPr/>
            <p:nvPr/>
          </p:nvSpPr>
          <p:spPr>
            <a:xfrm>
              <a:off x="9569118" y="2269959"/>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0E3767A-491E-B04D-9C86-3EEC8C1860E6}"/>
                </a:ext>
              </a:extLst>
            </p:cNvPr>
            <p:cNvSpPr/>
            <p:nvPr/>
          </p:nvSpPr>
          <p:spPr>
            <a:xfrm>
              <a:off x="3657600" y="3625509"/>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22C666-0324-764D-94FB-F92347B66246}"/>
                </a:ext>
              </a:extLst>
            </p:cNvPr>
            <p:cNvSpPr/>
            <p:nvPr/>
          </p:nvSpPr>
          <p:spPr>
            <a:xfrm>
              <a:off x="5614733" y="3625510"/>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D5F4AA3-3643-F540-B915-7BCEA0F66D05}"/>
                </a:ext>
              </a:extLst>
            </p:cNvPr>
            <p:cNvSpPr/>
            <p:nvPr/>
          </p:nvSpPr>
          <p:spPr>
            <a:xfrm>
              <a:off x="7603952" y="3633532"/>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F8A236-2D3B-5343-BFE6-D3ED86452DE0}"/>
                </a:ext>
              </a:extLst>
            </p:cNvPr>
            <p:cNvSpPr/>
            <p:nvPr/>
          </p:nvSpPr>
          <p:spPr>
            <a:xfrm>
              <a:off x="9569119" y="3633532"/>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ED58B2D-BE5F-A64D-B638-FB23285180AD}"/>
                </a:ext>
              </a:extLst>
            </p:cNvPr>
            <p:cNvSpPr/>
            <p:nvPr/>
          </p:nvSpPr>
          <p:spPr>
            <a:xfrm>
              <a:off x="3665622" y="5029185"/>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7C2562-12FA-B844-A0AA-23B7FA40E09B}"/>
                </a:ext>
              </a:extLst>
            </p:cNvPr>
            <p:cNvSpPr/>
            <p:nvPr/>
          </p:nvSpPr>
          <p:spPr>
            <a:xfrm>
              <a:off x="5622755" y="5029186"/>
              <a:ext cx="64169" cy="6416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faa44ac42d_0_13"/>
          <p:cNvPicPr preferRelativeResize="0"/>
          <p:nvPr/>
        </p:nvPicPr>
        <p:blipFill rotWithShape="1">
          <a:blip r:embed="rId3">
            <a:alphaModFix/>
          </a:blip>
          <a:srcRect/>
          <a:stretch/>
        </p:blipFill>
        <p:spPr>
          <a:xfrm>
            <a:off x="0" y="3020323"/>
            <a:ext cx="206282" cy="722376"/>
          </a:xfrm>
          <a:prstGeom prst="rect">
            <a:avLst/>
          </a:prstGeom>
          <a:noFill/>
          <a:ln>
            <a:noFill/>
          </a:ln>
        </p:spPr>
      </p:pic>
      <p:pic>
        <p:nvPicPr>
          <p:cNvPr id="354" name="Google Shape;354;gfaa44ac42d_0_13"/>
          <p:cNvPicPr preferRelativeResize="0"/>
          <p:nvPr/>
        </p:nvPicPr>
        <p:blipFill>
          <a:blip r:embed="rId4">
            <a:alphaModFix/>
          </a:blip>
          <a:stretch>
            <a:fillRect/>
          </a:stretch>
        </p:blipFill>
        <p:spPr>
          <a:xfrm>
            <a:off x="1493794" y="435275"/>
            <a:ext cx="9204420" cy="5892485"/>
          </a:xfrm>
          <a:prstGeom prst="rect">
            <a:avLst/>
          </a:prstGeom>
          <a:noFill/>
          <a:ln>
            <a:noFill/>
          </a:ln>
        </p:spPr>
      </p:pic>
      <p:pic>
        <p:nvPicPr>
          <p:cNvPr id="355" name="Google Shape;355;gfaa44ac42d_0_13" descr="A red and white logo&#10;&#10;Description automatically generated with low confidence"/>
          <p:cNvPicPr preferRelativeResize="0"/>
          <p:nvPr/>
        </p:nvPicPr>
        <p:blipFill rotWithShape="1">
          <a:blip r:embed="rId5">
            <a:alphaModFix/>
          </a:blip>
          <a:srcRect/>
          <a:stretch/>
        </p:blipFill>
        <p:spPr>
          <a:xfrm>
            <a:off x="9715501" y="5929313"/>
            <a:ext cx="2476500" cy="928688"/>
          </a:xfrm>
          <a:prstGeom prst="rect">
            <a:avLst/>
          </a:prstGeom>
          <a:noFill/>
          <a:ln>
            <a:noFill/>
          </a:ln>
          <a:effectLst>
            <a:outerShdw blurRad="50800" dist="50800" dir="5400000" algn="ctr" rotWithShape="0">
              <a:srgbClr val="000000">
                <a:alpha val="36860"/>
              </a:srgbClr>
            </a:outerShdw>
          </a:effectLst>
        </p:spPr>
      </p:pic>
      <p:sp>
        <p:nvSpPr>
          <p:cNvPr id="3" name="Oval 2">
            <a:extLst>
              <a:ext uri="{FF2B5EF4-FFF2-40B4-BE49-F238E27FC236}">
                <a16:creationId xmlns:a16="http://schemas.microsoft.com/office/drawing/2014/main" id="{AA3EFAFA-CE3E-4547-8FEE-C7EF03BE108D}"/>
              </a:ext>
            </a:extLst>
          </p:cNvPr>
          <p:cNvSpPr/>
          <p:nvPr/>
        </p:nvSpPr>
        <p:spPr>
          <a:xfrm>
            <a:off x="7146756" y="3192377"/>
            <a:ext cx="168443" cy="15240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C0E2D0-124C-3A41-8332-C566C31899F4}"/>
              </a:ext>
            </a:extLst>
          </p:cNvPr>
          <p:cNvSpPr/>
          <p:nvPr/>
        </p:nvSpPr>
        <p:spPr>
          <a:xfrm>
            <a:off x="8077198" y="4130841"/>
            <a:ext cx="168443" cy="15240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9" name="Google Shape;369;p29"/>
          <p:cNvSpPr txBox="1">
            <a:spLocks noGrp="1"/>
          </p:cNvSpPr>
          <p:nvPr>
            <p:ph type="title"/>
          </p:nvPr>
        </p:nvSpPr>
        <p:spPr>
          <a:xfrm>
            <a:off x="922666" y="2598036"/>
            <a:ext cx="5744188" cy="1661292"/>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SzPct val="100000"/>
              <a:buNone/>
            </a:pPr>
            <a:r>
              <a:rPr lang="en-US" sz="4000" b="1">
                <a:solidFill>
                  <a:schemeClr val="dk1"/>
                </a:solidFill>
                <a:latin typeface="Arial"/>
                <a:ea typeface="Arial"/>
                <a:cs typeface="Arial"/>
                <a:sym typeface="Arial"/>
              </a:rPr>
              <a:t>Thank you for your time!</a:t>
            </a:r>
            <a:br>
              <a:rPr lang="en-US" sz="4000" b="1">
                <a:solidFill>
                  <a:schemeClr val="dk1"/>
                </a:solidFill>
                <a:latin typeface="Arial"/>
                <a:ea typeface="Arial"/>
                <a:cs typeface="Arial"/>
                <a:sym typeface="Arial"/>
              </a:rPr>
            </a:br>
            <a:br>
              <a:rPr lang="en-US" sz="3600" b="1">
                <a:solidFill>
                  <a:schemeClr val="dk1"/>
                </a:solidFill>
                <a:latin typeface="Arial"/>
                <a:ea typeface="Arial"/>
                <a:cs typeface="Arial"/>
                <a:sym typeface="Arial"/>
              </a:rPr>
            </a:br>
            <a:r>
              <a:rPr lang="en-US" sz="3600" i="1">
                <a:solidFill>
                  <a:schemeClr val="dk1"/>
                </a:solidFill>
                <a:latin typeface="Arial"/>
                <a:ea typeface="Arial"/>
                <a:cs typeface="Arial"/>
                <a:sym typeface="Arial"/>
              </a:rPr>
              <a:t>Questions?</a:t>
            </a:r>
            <a:br>
              <a:rPr lang="en-US" sz="3000" i="1">
                <a:solidFill>
                  <a:schemeClr val="dk1"/>
                </a:solidFill>
                <a:latin typeface="Arial"/>
                <a:ea typeface="Arial"/>
                <a:cs typeface="Arial"/>
                <a:sym typeface="Arial"/>
              </a:rPr>
            </a:br>
            <a:br>
              <a:rPr lang="en-US" sz="3000" b="1">
                <a:solidFill>
                  <a:schemeClr val="dk1"/>
                </a:solidFill>
                <a:latin typeface="Arial"/>
                <a:ea typeface="Arial"/>
                <a:cs typeface="Arial"/>
                <a:sym typeface="Arial"/>
              </a:rPr>
            </a:br>
            <a:endParaRPr sz="2000" i="1">
              <a:solidFill>
                <a:schemeClr val="dk1"/>
              </a:solidFill>
              <a:latin typeface="Arial"/>
              <a:ea typeface="Arial"/>
              <a:cs typeface="Arial"/>
              <a:sym typeface="Arial"/>
            </a:endParaRPr>
          </a:p>
        </p:txBody>
      </p:sp>
      <p:grpSp>
        <p:nvGrpSpPr>
          <p:cNvPr id="370" name="Google Shape;370;p29"/>
          <p:cNvGrpSpPr/>
          <p:nvPr/>
        </p:nvGrpSpPr>
        <p:grpSpPr>
          <a:xfrm>
            <a:off x="0" y="3048031"/>
            <a:ext cx="731521" cy="673460"/>
            <a:chOff x="3940602" y="308034"/>
            <a:chExt cx="2116791" cy="3428999"/>
          </a:xfrm>
        </p:grpSpPr>
        <p:sp>
          <p:nvSpPr>
            <p:cNvPr id="371" name="Google Shape;371;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4" name="Google Shape;374;p29"/>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29"/>
          <p:cNvSpPr/>
          <p:nvPr/>
        </p:nvSpPr>
        <p:spPr>
          <a:xfrm>
            <a:off x="6858000" y="257770"/>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6" name="Google Shape;376;p29"/>
          <p:cNvSpPr/>
          <p:nvPr/>
        </p:nvSpPr>
        <p:spPr>
          <a:xfrm>
            <a:off x="6858000" y="3462252"/>
            <a:ext cx="4837176" cy="297996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77" name="Google Shape;377;p29" descr="A red and white logo&#10;&#10;Description automatically generated with low confidence"/>
          <p:cNvPicPr preferRelativeResize="0"/>
          <p:nvPr/>
        </p:nvPicPr>
        <p:blipFill rotWithShape="1">
          <a:blip r:embed="rId3">
            <a:alphaModFix/>
          </a:blip>
          <a:srcRect/>
          <a:stretch/>
        </p:blipFill>
        <p:spPr>
          <a:xfrm>
            <a:off x="7248827" y="865632"/>
            <a:ext cx="4196008" cy="1573503"/>
          </a:xfrm>
          <a:prstGeom prst="rect">
            <a:avLst/>
          </a:prstGeom>
          <a:noFill/>
          <a:ln>
            <a:noFill/>
          </a:ln>
        </p:spPr>
      </p:pic>
      <p:pic>
        <p:nvPicPr>
          <p:cNvPr id="378" name="Google Shape;378;p29" descr="Logo&#10;&#10;Description automatically generated"/>
          <p:cNvPicPr preferRelativeResize="0"/>
          <p:nvPr/>
        </p:nvPicPr>
        <p:blipFill rotWithShape="1">
          <a:blip r:embed="rId4">
            <a:alphaModFix/>
          </a:blip>
          <a:srcRect/>
          <a:stretch/>
        </p:blipFill>
        <p:spPr>
          <a:xfrm>
            <a:off x="7881395" y="3835711"/>
            <a:ext cx="2930871" cy="22330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p:nvPr/>
        </p:nvSpPr>
        <p:spPr>
          <a:xfrm>
            <a:off x="3038763" y="5929313"/>
            <a:ext cx="6114472"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Top 10 states combined contain &gt;50% of all US breweries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Large number of breweries in West (CO, CA, WA, OR)</a:t>
            </a:r>
            <a:endParaRPr sz="1400" b="0" i="0" u="none" strike="noStrike" cap="none">
              <a:solidFill>
                <a:srgbClr val="000000"/>
              </a:solidFill>
              <a:latin typeface="Arial"/>
              <a:ea typeface="Arial"/>
              <a:cs typeface="Arial"/>
              <a:sym typeface="Arial"/>
            </a:endParaRPr>
          </a:p>
        </p:txBody>
      </p:sp>
      <p:pic>
        <p:nvPicPr>
          <p:cNvPr id="115" name="Google Shape;115;p20"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16" name="Google Shape;116;p20"/>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17" name="Google Shape;117;p20"/>
          <p:cNvPicPr preferRelativeResize="0"/>
          <p:nvPr/>
        </p:nvPicPr>
        <p:blipFill rotWithShape="1">
          <a:blip r:embed="rId5">
            <a:alphaModFix/>
          </a:blip>
          <a:srcRect t="648" r="403" b="1"/>
          <a:stretch/>
        </p:blipFill>
        <p:spPr>
          <a:xfrm>
            <a:off x="1442890" y="261852"/>
            <a:ext cx="9306218" cy="5516942"/>
          </a:xfrm>
          <a:prstGeom prst="rect">
            <a:avLst/>
          </a:prstGeom>
          <a:noFill/>
          <a:ln>
            <a:noFill/>
          </a:ln>
        </p:spPr>
      </p:pic>
      <p:grpSp>
        <p:nvGrpSpPr>
          <p:cNvPr id="27" name="Group 26">
            <a:extLst>
              <a:ext uri="{FF2B5EF4-FFF2-40B4-BE49-F238E27FC236}">
                <a16:creationId xmlns:a16="http://schemas.microsoft.com/office/drawing/2014/main" id="{E29714C2-58FE-B84C-A490-6935CC9C2538}"/>
              </a:ext>
            </a:extLst>
          </p:cNvPr>
          <p:cNvGrpSpPr/>
          <p:nvPr/>
        </p:nvGrpSpPr>
        <p:grpSpPr>
          <a:xfrm>
            <a:off x="3704499" y="4773793"/>
            <a:ext cx="6892835" cy="523373"/>
            <a:chOff x="3704499" y="4850675"/>
            <a:chExt cx="6892835" cy="446496"/>
          </a:xfrm>
        </p:grpSpPr>
        <p:cxnSp>
          <p:nvCxnSpPr>
            <p:cNvPr id="6" name="Straight Connector 5">
              <a:extLst>
                <a:ext uri="{FF2B5EF4-FFF2-40B4-BE49-F238E27FC236}">
                  <a16:creationId xmlns:a16="http://schemas.microsoft.com/office/drawing/2014/main" id="{EA2F6A48-5071-5D4B-801E-AD6DE8AECB7D}"/>
                </a:ext>
              </a:extLst>
            </p:cNvPr>
            <p:cNvCxnSpPr>
              <a:cxnSpLocks/>
            </p:cNvCxnSpPr>
            <p:nvPr/>
          </p:nvCxnSpPr>
          <p:spPr>
            <a:xfrm flipV="1">
              <a:off x="10436225"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9" name="Straight Connector 8">
              <a:extLst>
                <a:ext uri="{FF2B5EF4-FFF2-40B4-BE49-F238E27FC236}">
                  <a16:creationId xmlns:a16="http://schemas.microsoft.com/office/drawing/2014/main" id="{8B5B7487-6F4C-8441-900D-1C253AAA9E37}"/>
                </a:ext>
              </a:extLst>
            </p:cNvPr>
            <p:cNvCxnSpPr>
              <a:cxnSpLocks/>
            </p:cNvCxnSpPr>
            <p:nvPr/>
          </p:nvCxnSpPr>
          <p:spPr>
            <a:xfrm flipV="1">
              <a:off x="10597334" y="485180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0" name="Straight Connector 9">
              <a:extLst>
                <a:ext uri="{FF2B5EF4-FFF2-40B4-BE49-F238E27FC236}">
                  <a16:creationId xmlns:a16="http://schemas.microsoft.com/office/drawing/2014/main" id="{6AE455FD-068D-C546-BDFC-94FDA14CB1D3}"/>
                </a:ext>
              </a:extLst>
            </p:cNvPr>
            <p:cNvCxnSpPr>
              <a:cxnSpLocks/>
            </p:cNvCxnSpPr>
            <p:nvPr/>
          </p:nvCxnSpPr>
          <p:spPr>
            <a:xfrm flipV="1">
              <a:off x="9922419"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1" name="Straight Connector 10">
              <a:extLst>
                <a:ext uri="{FF2B5EF4-FFF2-40B4-BE49-F238E27FC236}">
                  <a16:creationId xmlns:a16="http://schemas.microsoft.com/office/drawing/2014/main" id="{88526D41-41B1-8D4C-AF0A-DD71B8A2B647}"/>
                </a:ext>
              </a:extLst>
            </p:cNvPr>
            <p:cNvCxnSpPr>
              <a:cxnSpLocks/>
            </p:cNvCxnSpPr>
            <p:nvPr/>
          </p:nvCxnSpPr>
          <p:spPr>
            <a:xfrm flipV="1">
              <a:off x="8703219"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9C691649-3FAC-0D4C-A7CB-48F04FC9EC71}"/>
                </a:ext>
              </a:extLst>
            </p:cNvPr>
            <p:cNvCxnSpPr>
              <a:cxnSpLocks/>
            </p:cNvCxnSpPr>
            <p:nvPr/>
          </p:nvCxnSpPr>
          <p:spPr>
            <a:xfrm flipV="1">
              <a:off x="8180704" y="4850675"/>
              <a:ext cx="0" cy="445366"/>
            </a:xfrm>
            <a:prstGeom prst="line">
              <a:avLst/>
            </a:prstGeom>
            <a:ln w="165100">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3" name="Straight Connector 12">
              <a:extLst>
                <a:ext uri="{FF2B5EF4-FFF2-40B4-BE49-F238E27FC236}">
                  <a16:creationId xmlns:a16="http://schemas.microsoft.com/office/drawing/2014/main" id="{92C7AE0B-BC7B-E346-BD54-ED4E82D1AB75}"/>
                </a:ext>
              </a:extLst>
            </p:cNvPr>
            <p:cNvCxnSpPr>
              <a:cxnSpLocks/>
            </p:cNvCxnSpPr>
            <p:nvPr/>
          </p:nvCxnSpPr>
          <p:spPr>
            <a:xfrm flipV="1">
              <a:off x="8363585"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4" name="Straight Connector 13">
              <a:extLst>
                <a:ext uri="{FF2B5EF4-FFF2-40B4-BE49-F238E27FC236}">
                  <a16:creationId xmlns:a16="http://schemas.microsoft.com/office/drawing/2014/main" id="{335AEA4E-F185-B74C-8477-32664AA08834}"/>
                </a:ext>
              </a:extLst>
            </p:cNvPr>
            <p:cNvCxnSpPr>
              <a:cxnSpLocks/>
            </p:cNvCxnSpPr>
            <p:nvPr/>
          </p:nvCxnSpPr>
          <p:spPr>
            <a:xfrm flipV="1">
              <a:off x="3704499"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5" name="Straight Connector 14">
              <a:extLst>
                <a:ext uri="{FF2B5EF4-FFF2-40B4-BE49-F238E27FC236}">
                  <a16:creationId xmlns:a16="http://schemas.microsoft.com/office/drawing/2014/main" id="{DA516710-8B12-8D4C-ACED-64E5951046FF}"/>
                </a:ext>
              </a:extLst>
            </p:cNvPr>
            <p:cNvCxnSpPr>
              <a:cxnSpLocks/>
            </p:cNvCxnSpPr>
            <p:nvPr/>
          </p:nvCxnSpPr>
          <p:spPr>
            <a:xfrm flipV="1">
              <a:off x="3878671"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6" name="Straight Connector 15">
              <a:extLst>
                <a:ext uri="{FF2B5EF4-FFF2-40B4-BE49-F238E27FC236}">
                  <a16:creationId xmlns:a16="http://schemas.microsoft.com/office/drawing/2014/main" id="{72648833-5770-054F-BAAB-7530E0D32C1E}"/>
                </a:ext>
              </a:extLst>
            </p:cNvPr>
            <p:cNvCxnSpPr>
              <a:cxnSpLocks/>
            </p:cNvCxnSpPr>
            <p:nvPr/>
          </p:nvCxnSpPr>
          <p:spPr>
            <a:xfrm flipV="1">
              <a:off x="8537756"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7" name="Straight Connector 16">
              <a:extLst>
                <a:ext uri="{FF2B5EF4-FFF2-40B4-BE49-F238E27FC236}">
                  <a16:creationId xmlns:a16="http://schemas.microsoft.com/office/drawing/2014/main" id="{DE62FAB6-FED2-734B-AEB3-DE207AF1D0CC}"/>
                </a:ext>
              </a:extLst>
            </p:cNvPr>
            <p:cNvCxnSpPr>
              <a:cxnSpLocks/>
            </p:cNvCxnSpPr>
            <p:nvPr/>
          </p:nvCxnSpPr>
          <p:spPr>
            <a:xfrm flipV="1">
              <a:off x="6465117"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1676EF61-C047-CF40-8BE5-0AE52E7A8793}"/>
                </a:ext>
              </a:extLst>
            </p:cNvPr>
            <p:cNvCxnSpPr>
              <a:cxnSpLocks/>
            </p:cNvCxnSpPr>
            <p:nvPr/>
          </p:nvCxnSpPr>
          <p:spPr>
            <a:xfrm flipV="1">
              <a:off x="8015241" y="4850675"/>
              <a:ext cx="0" cy="445366"/>
            </a:xfrm>
            <a:prstGeom prst="line">
              <a:avLst/>
            </a:prstGeom>
            <a:ln w="155575">
              <a:solidFill>
                <a:schemeClr val="accent4">
                  <a:alpha val="69929"/>
                </a:schemeClr>
              </a:solidFill>
            </a:ln>
          </p:spPr>
          <p:style>
            <a:lnRef idx="2">
              <a:schemeClr val="accent4"/>
            </a:lnRef>
            <a:fillRef idx="0">
              <a:schemeClr val="accent4"/>
            </a:fillRef>
            <a:effectRef idx="1">
              <a:schemeClr val="accent4"/>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Missing Values</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Dealing with Missing Data</a:t>
            </a:r>
            <a:endParaRPr/>
          </a:p>
        </p:txBody>
      </p:sp>
      <p:pic>
        <p:nvPicPr>
          <p:cNvPr id="123" name="Google Shape;123;p21"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24" name="Google Shape;124;p21"/>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30" name="Google Shape;130;p22"/>
          <p:cNvSpPr txBox="1"/>
          <p:nvPr/>
        </p:nvSpPr>
        <p:spPr>
          <a:xfrm>
            <a:off x="452127" y="2403871"/>
            <a:ext cx="11138263" cy="267765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To ensure statistical accuracy, we have decided to remove any data sets that were missing ABV or IBU values.  These do not represent full data points for the purpose of the ABV / IBU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1800"/>
              <a:buFont typeface="Noto Sans Symbols"/>
              <a:buChar char="▪"/>
            </a:pPr>
            <a:r>
              <a:rPr lang="en-US" sz="2400" b="1" i="0" u="none" strike="noStrike" cap="none">
                <a:solidFill>
                  <a:schemeClr val="dk1"/>
                </a:solidFill>
                <a:latin typeface="Calibri"/>
                <a:ea typeface="Calibri"/>
                <a:cs typeface="Calibri"/>
                <a:sym typeface="Calibri"/>
              </a:rPr>
              <a:t>This does result, however, in us removing a beer that would have been reported as the max ABV (Colorado). Since this did not have an associated IBU, we are not considering this data point for our analysis</a:t>
            </a:r>
            <a:endParaRPr sz="1400" b="0" i="0" u="none" strike="noStrike" cap="none">
              <a:solidFill>
                <a:srgbClr val="000000"/>
              </a:solidFill>
              <a:latin typeface="Arial"/>
              <a:ea typeface="Arial"/>
              <a:cs typeface="Arial"/>
              <a:sym typeface="Arial"/>
            </a:endParaRPr>
          </a:p>
        </p:txBody>
      </p:sp>
      <p:sp>
        <p:nvSpPr>
          <p:cNvPr id="131" name="Google Shape;131;p22"/>
          <p:cNvSpPr txBox="1"/>
          <p:nvPr/>
        </p:nvSpPr>
        <p:spPr>
          <a:xfrm>
            <a:off x="785091" y="442920"/>
            <a:ext cx="729228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Missing Data</a:t>
            </a:r>
            <a:endParaRPr sz="1400" b="0" i="0" u="none" strike="noStrike" cap="none">
              <a:solidFill>
                <a:srgbClr val="000000"/>
              </a:solidFill>
              <a:latin typeface="Arial"/>
              <a:ea typeface="Arial"/>
              <a:cs typeface="Arial"/>
              <a:sym typeface="Arial"/>
            </a:endParaRPr>
          </a:p>
        </p:txBody>
      </p:sp>
      <p:pic>
        <p:nvPicPr>
          <p:cNvPr id="132" name="Google Shape;132;p22"/>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Measure of Center</a:t>
            </a:r>
            <a:br>
              <a:rPr lang="en-US" sz="4800" b="1">
                <a:latin typeface="Calibri"/>
                <a:ea typeface="Calibri"/>
                <a:cs typeface="Calibri"/>
                <a:sym typeface="Calibri"/>
              </a:rPr>
            </a:br>
            <a:br>
              <a:rPr lang="en-US" sz="4800" b="1">
                <a:latin typeface="Calibri"/>
                <a:ea typeface="Calibri"/>
                <a:cs typeface="Calibri"/>
                <a:sym typeface="Calibri"/>
              </a:rPr>
            </a:br>
            <a:r>
              <a:rPr lang="en-US" sz="4800" i="1">
                <a:latin typeface="Calibri"/>
                <a:ea typeface="Calibri"/>
                <a:cs typeface="Calibri"/>
                <a:sym typeface="Calibri"/>
              </a:rPr>
              <a:t>Median IBU and ABV</a:t>
            </a:r>
            <a:endParaRPr/>
          </a:p>
        </p:txBody>
      </p:sp>
      <p:pic>
        <p:nvPicPr>
          <p:cNvPr id="138" name="Google Shape;138;p23"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39" name="Google Shape;139;p23"/>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4"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45" name="Google Shape;145;p24"/>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46" name="Google Shape;146;p24"/>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47" name="Google Shape;147;p24"/>
          <p:cNvPicPr preferRelativeResize="0"/>
          <p:nvPr/>
        </p:nvPicPr>
        <p:blipFill rotWithShape="1">
          <a:blip r:embed="rId5">
            <a:alphaModFix/>
          </a:blip>
          <a:srcRect/>
          <a:stretch/>
        </p:blipFill>
        <p:spPr>
          <a:xfrm>
            <a:off x="1507745" y="966100"/>
            <a:ext cx="8027717" cy="5587099"/>
          </a:xfrm>
          <a:prstGeom prst="rect">
            <a:avLst/>
          </a:prstGeom>
          <a:noFill/>
          <a:ln>
            <a:noFill/>
          </a:ln>
        </p:spPr>
      </p:pic>
      <p:cxnSp>
        <p:nvCxnSpPr>
          <p:cNvPr id="5" name="Straight Connector 4">
            <a:extLst>
              <a:ext uri="{FF2B5EF4-FFF2-40B4-BE49-F238E27FC236}">
                <a16:creationId xmlns:a16="http://schemas.microsoft.com/office/drawing/2014/main" id="{C79CC6A5-3284-8E48-B069-D2949560FA4E}"/>
              </a:ext>
            </a:extLst>
          </p:cNvPr>
          <p:cNvCxnSpPr>
            <a:cxnSpLocks/>
          </p:cNvCxnSpPr>
          <p:nvPr/>
        </p:nvCxnSpPr>
        <p:spPr>
          <a:xfrm flipV="1">
            <a:off x="2197916" y="4337108"/>
            <a:ext cx="7337546" cy="58723"/>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5"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sp>
        <p:nvSpPr>
          <p:cNvPr id="153" name="Google Shape;153;p25"/>
          <p:cNvSpPr txBox="1"/>
          <p:nvPr/>
        </p:nvSpPr>
        <p:spPr>
          <a:xfrm>
            <a:off x="785091" y="442920"/>
            <a:ext cx="947300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Median Alcohol Content and International Bitterness by State</a:t>
            </a:r>
            <a:endParaRPr sz="1400" b="0" i="0" u="none" strike="noStrike" cap="none">
              <a:solidFill>
                <a:srgbClr val="000000"/>
              </a:solidFill>
              <a:latin typeface="Arial"/>
              <a:ea typeface="Arial"/>
              <a:cs typeface="Arial"/>
              <a:sym typeface="Arial"/>
            </a:endParaRPr>
          </a:p>
        </p:txBody>
      </p:sp>
      <p:pic>
        <p:nvPicPr>
          <p:cNvPr id="154" name="Google Shape;154;p25"/>
          <p:cNvPicPr preferRelativeResize="0"/>
          <p:nvPr/>
        </p:nvPicPr>
        <p:blipFill rotWithShape="1">
          <a:blip r:embed="rId4">
            <a:alphaModFix/>
          </a:blip>
          <a:srcRect/>
          <a:stretch/>
        </p:blipFill>
        <p:spPr>
          <a:xfrm>
            <a:off x="0" y="3020323"/>
            <a:ext cx="206282" cy="722376"/>
          </a:xfrm>
          <a:prstGeom prst="rect">
            <a:avLst/>
          </a:prstGeom>
          <a:noFill/>
          <a:ln>
            <a:noFill/>
          </a:ln>
        </p:spPr>
      </p:pic>
      <p:pic>
        <p:nvPicPr>
          <p:cNvPr id="155" name="Google Shape;155;p25"/>
          <p:cNvPicPr preferRelativeResize="0"/>
          <p:nvPr/>
        </p:nvPicPr>
        <p:blipFill rotWithShape="1">
          <a:blip r:embed="rId5">
            <a:alphaModFix/>
          </a:blip>
          <a:srcRect/>
          <a:stretch/>
        </p:blipFill>
        <p:spPr>
          <a:xfrm>
            <a:off x="1617645" y="966100"/>
            <a:ext cx="7807915" cy="5587101"/>
          </a:xfrm>
          <a:prstGeom prst="rect">
            <a:avLst/>
          </a:prstGeom>
          <a:noFill/>
          <a:ln>
            <a:noFill/>
          </a:ln>
        </p:spPr>
      </p:pic>
      <p:cxnSp>
        <p:nvCxnSpPr>
          <p:cNvPr id="6" name="Straight Connector 5">
            <a:extLst>
              <a:ext uri="{FF2B5EF4-FFF2-40B4-BE49-F238E27FC236}">
                <a16:creationId xmlns:a16="http://schemas.microsoft.com/office/drawing/2014/main" id="{D844612C-9329-B54D-8429-7EA76350E727}"/>
              </a:ext>
            </a:extLst>
          </p:cNvPr>
          <p:cNvCxnSpPr>
            <a:cxnSpLocks/>
          </p:cNvCxnSpPr>
          <p:nvPr/>
        </p:nvCxnSpPr>
        <p:spPr>
          <a:xfrm flipV="1">
            <a:off x="2088014" y="5738070"/>
            <a:ext cx="7337546" cy="58723"/>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599722" y="2544145"/>
            <a:ext cx="10992556" cy="17697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b="1"/>
              <a:t>Maximum IBU and ABV</a:t>
            </a:r>
            <a:br>
              <a:rPr lang="en-US" sz="4800" b="1">
                <a:latin typeface="Calibri"/>
                <a:ea typeface="Calibri"/>
                <a:cs typeface="Calibri"/>
                <a:sym typeface="Calibri"/>
              </a:rPr>
            </a:br>
            <a:br>
              <a:rPr lang="en-US" sz="4800" b="1">
                <a:latin typeface="Calibri"/>
                <a:ea typeface="Calibri"/>
                <a:cs typeface="Calibri"/>
                <a:sym typeface="Calibri"/>
              </a:rPr>
            </a:br>
            <a:endParaRPr/>
          </a:p>
        </p:txBody>
      </p:sp>
      <p:pic>
        <p:nvPicPr>
          <p:cNvPr id="161" name="Google Shape;161;p26" descr="A red and white logo&#10;&#10;Description automatically generated with low confidence"/>
          <p:cNvPicPr preferRelativeResize="0"/>
          <p:nvPr/>
        </p:nvPicPr>
        <p:blipFill rotWithShape="1">
          <a:blip r:embed="rId3">
            <a:alphaModFix/>
          </a:blip>
          <a:srcRect/>
          <a:stretch/>
        </p:blipFill>
        <p:spPr>
          <a:xfrm>
            <a:off x="9715501" y="5929313"/>
            <a:ext cx="2476499" cy="928687"/>
          </a:xfrm>
          <a:prstGeom prst="rect">
            <a:avLst/>
          </a:prstGeom>
          <a:noFill/>
          <a:ln>
            <a:noFill/>
          </a:ln>
          <a:effectLst>
            <a:outerShdw blurRad="50800" dist="50800" dir="5400000" algn="ctr" rotWithShape="0">
              <a:srgbClr val="000000">
                <a:alpha val="36078"/>
              </a:srgbClr>
            </a:outerShdw>
          </a:effectLst>
        </p:spPr>
      </p:pic>
      <p:pic>
        <p:nvPicPr>
          <p:cNvPr id="162" name="Google Shape;162;p26"/>
          <p:cNvPicPr preferRelativeResize="0"/>
          <p:nvPr/>
        </p:nvPicPr>
        <p:blipFill rotWithShape="1">
          <a:blip r:embed="rId4">
            <a:alphaModFix/>
          </a:blip>
          <a:srcRect/>
          <a:stretch/>
        </p:blipFill>
        <p:spPr>
          <a:xfrm>
            <a:off x="0" y="3020323"/>
            <a:ext cx="206282" cy="7223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1469</Words>
  <Application>Microsoft Macintosh PowerPoint</Application>
  <PresentationFormat>Widescreen</PresentationFormat>
  <Paragraphs>214</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Calibri</vt:lpstr>
      <vt:lpstr>Arial</vt:lpstr>
      <vt:lpstr>Noto Sans Symbols</vt:lpstr>
      <vt:lpstr>Office Theme</vt:lpstr>
      <vt:lpstr>Data Analysis  Craft Beer: Breweries, ABV/IBU and Other Statistics  Prepared by the Cerberus Company</vt:lpstr>
      <vt:lpstr>Breweries per US State  The Number of Breweries  In Every US State</vt:lpstr>
      <vt:lpstr>PowerPoint Presentation</vt:lpstr>
      <vt:lpstr>Missing Values  Dealing with Missing Data</vt:lpstr>
      <vt:lpstr>PowerPoint Presentation</vt:lpstr>
      <vt:lpstr>Measure of Center  Median IBU and ABV</vt:lpstr>
      <vt:lpstr>PowerPoint Presentation</vt:lpstr>
      <vt:lpstr>PowerPoint Presentation</vt:lpstr>
      <vt:lpstr>Maximum IBU and ABV  </vt:lpstr>
      <vt:lpstr>PowerPoint Presentation</vt:lpstr>
      <vt:lpstr>PowerPoint Presentation</vt:lpstr>
      <vt:lpstr>PowerPoint Presentation</vt:lpstr>
      <vt:lpstr>PowerPoint Presentation</vt:lpstr>
      <vt:lpstr>ABV vs IBU:  The Relationship between  Alcohol Content and Bitterness</vt:lpstr>
      <vt:lpstr>PowerPoint Presentation</vt:lpstr>
      <vt:lpstr>IPA vs Ales  kNN Modeling to Analyze IBU and ABV trends</vt:lpstr>
      <vt:lpstr>PowerPoint Presentation</vt:lpstr>
      <vt:lpstr>PowerPoint Presentation</vt:lpstr>
      <vt:lpstr>Recommendations:  Moving Beyond the Data</vt:lpstr>
      <vt:lpstr>PowerPoint Presentation</vt:lpstr>
      <vt:lpstr>PowerPoint Presentation</vt:lpstr>
      <vt:lpstr>Corporate Tax Rates by State</vt:lpstr>
      <vt:lpstr>IPA – King of Craft Beer Styles </vt:lpstr>
      <vt:lpstr>IPA – King of Craft Beer Styles </vt:lpstr>
      <vt:lpstr>PowerPoint Presentation</vt:lpstr>
      <vt:lpstr>Thank you for your time!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Craft Beer: Breweries, ABV/IBU and Other Statistics  Prepared by the Cerberus Company</dc:title>
  <dc:creator>Elyjiah Potter</dc:creator>
  <cp:lastModifiedBy>Elyjiah Potter</cp:lastModifiedBy>
  <cp:revision>3</cp:revision>
  <dcterms:created xsi:type="dcterms:W3CDTF">2021-10-11T18:28:48Z</dcterms:created>
  <dcterms:modified xsi:type="dcterms:W3CDTF">2021-10-23T19:00:53Z</dcterms:modified>
</cp:coreProperties>
</file>